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2" r:id="rId2"/>
    <p:sldId id="288" r:id="rId3"/>
    <p:sldId id="293" r:id="rId4"/>
    <p:sldId id="294" r:id="rId5"/>
    <p:sldId id="295" r:id="rId6"/>
    <p:sldId id="296" r:id="rId7"/>
    <p:sldId id="315" r:id="rId8"/>
    <p:sldId id="316" r:id="rId9"/>
    <p:sldId id="335" r:id="rId10"/>
    <p:sldId id="334" r:id="rId11"/>
    <p:sldId id="336" r:id="rId12"/>
    <p:sldId id="317" r:id="rId13"/>
    <p:sldId id="318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5" r:id="rId23"/>
    <p:sldId id="346" r:id="rId24"/>
    <p:sldId id="347" r:id="rId25"/>
    <p:sldId id="348" r:id="rId26"/>
    <p:sldId id="319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20" r:id="rId38"/>
    <p:sldId id="364" r:id="rId39"/>
    <p:sldId id="359" r:id="rId40"/>
    <p:sldId id="360" r:id="rId41"/>
    <p:sldId id="361" r:id="rId42"/>
    <p:sldId id="362" r:id="rId43"/>
    <p:sldId id="363" r:id="rId4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9F9F9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B35BDE-18B4-5FAE-E26C-243740335026}" v="56" dt="2024-02-27T08:51:56.129"/>
    <p1510:client id="{5074B912-3F2D-F3A0-241D-3C5AB394DDC8}" v="2" dt="2024-02-26T18:54:26.434"/>
    <p1510:client id="{60D69FB8-CC53-88A8-3351-97E5D5A84517}" v="3437" dt="2024-02-25T22:27:46.674"/>
    <p1510:client id="{C2B50E47-8CD8-2F8D-1093-C16BFDD2CBFD}" v="726" dt="2024-02-25T10:40:02.479"/>
    <p1510:client id="{DBCC0869-0980-2BD2-D6E6-B77ADD9146E2}" v="152" dt="2024-02-26T12:42:11.4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Faça clique para editar o estilo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27/02/2024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35360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27/02/2024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4251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27/02/2024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171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27/02/2024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05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27/02/2024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462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27/02/2024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6420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27/02/2024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9149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27/02/2024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5507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27/02/2024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6993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27/02/2024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916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C0BB-DC71-4713-A787-95011EDB8CA8}" type="datetimeFigureOut">
              <a:rPr lang="pt-PT" smtClean="0"/>
              <a:t>27/02/2024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80662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431C0BB-DC71-4713-A787-95011EDB8CA8}" type="datetimeFigureOut">
              <a:rPr lang="pt-PT" smtClean="0"/>
              <a:t>27/02/2024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A16595-07AD-4646-803E-1CCE41789BE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066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371/journal.pcbi.1008228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030-88389-8_9" TargetMode="External"/><Relationship Id="rId2" Type="http://schemas.openxmlformats.org/officeDocument/2006/relationships/hyperlink" Target="https://www.microsoft.com/en-us/research/wp-content/uploads/2016/02/FnT_dimensionReduction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E0053499-3647-36B4-C2DB-60949CBC284A}"/>
              </a:ext>
            </a:extLst>
          </p:cNvPr>
          <p:cNvSpPr>
            <a:spLocks noGrp="1"/>
          </p:cNvSpPr>
          <p:nvPr/>
        </p:nvSpPr>
        <p:spPr>
          <a:xfrm>
            <a:off x="562550" y="2327702"/>
            <a:ext cx="11067585" cy="1037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Machine</a:t>
            </a:r>
            <a:r>
              <a:rPr lang="pt-PT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b="1" dirty="0" err="1">
                <a:solidFill>
                  <a:srgbClr val="092953"/>
                </a:solidFill>
                <a:latin typeface="Cambria"/>
                <a:ea typeface="Cambria"/>
              </a:rPr>
              <a:t>Learning</a:t>
            </a:r>
            <a:endParaRPr lang="pt-PT" b="1" dirty="0">
              <a:solidFill>
                <a:srgbClr val="092953"/>
              </a:solidFill>
              <a:latin typeface="Cambria"/>
              <a:ea typeface="Cambria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56B029F-39A9-47C6-AC5F-828B5B6B4CB9}"/>
              </a:ext>
            </a:extLst>
          </p:cNvPr>
          <p:cNvSpPr>
            <a:spLocks noGrp="1"/>
          </p:cNvSpPr>
          <p:nvPr/>
        </p:nvSpPr>
        <p:spPr>
          <a:xfrm>
            <a:off x="1521732" y="500827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2000" b="1" dirty="0">
                <a:ea typeface="+mn-lt"/>
                <a:cs typeface="+mn-lt"/>
              </a:rPr>
              <a:t>Ciência de Dados Aplicada</a:t>
            </a:r>
          </a:p>
          <a:p>
            <a:r>
              <a:rPr lang="pt-PT" sz="2000" b="1" dirty="0"/>
              <a:t>2023/2024</a:t>
            </a:r>
            <a:endParaRPr lang="pt-PT" sz="2000" b="1" dirty="0">
              <a:cs typeface="Calibri"/>
            </a:endParaRPr>
          </a:p>
        </p:txBody>
      </p:sp>
      <p:pic>
        <p:nvPicPr>
          <p:cNvPr id="9" name="Imagem 8" descr="Portal do Colaborador">
            <a:extLst>
              <a:ext uri="{FF2B5EF4-FFF2-40B4-BE49-F238E27FC236}">
                <a16:creationId xmlns:a16="http://schemas.microsoft.com/office/drawing/2014/main" id="{2B601A01-9B7B-BA13-BEF4-FEC8884D3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01" y="130979"/>
            <a:ext cx="3561239" cy="165005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4330246" y="150133"/>
            <a:ext cx="7859486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D7851EF0-06B4-C9BF-8969-A919CD805DF2}"/>
              </a:ext>
            </a:extLst>
          </p:cNvPr>
          <p:cNvSpPr/>
          <p:nvPr/>
        </p:nvSpPr>
        <p:spPr>
          <a:xfrm>
            <a:off x="-198212" y="150132"/>
            <a:ext cx="283029" cy="1603828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B8E3643-4B25-37B8-1D83-D8BB0F05358F}"/>
              </a:ext>
            </a:extLst>
          </p:cNvPr>
          <p:cNvSpPr txBox="1"/>
          <p:nvPr/>
        </p:nvSpPr>
        <p:spPr>
          <a:xfrm>
            <a:off x="1494971" y="3369062"/>
            <a:ext cx="92020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800" b="1" dirty="0" err="1">
                <a:solidFill>
                  <a:srgbClr val="595959"/>
                </a:solidFill>
                <a:latin typeface="Calibri"/>
                <a:cs typeface="Calibri"/>
              </a:rPr>
              <a:t>Session</a:t>
            </a:r>
            <a:r>
              <a:rPr lang="pt-PT" sz="2800" b="1" dirty="0">
                <a:solidFill>
                  <a:srgbClr val="595959"/>
                </a:solidFill>
                <a:latin typeface="Calibri"/>
                <a:cs typeface="Calibri"/>
              </a:rPr>
              <a:t> 6 - T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9666F2D-333D-FE50-82D2-088CE3443EB8}"/>
              </a:ext>
            </a:extLst>
          </p:cNvPr>
          <p:cNvSpPr txBox="1"/>
          <p:nvPr/>
        </p:nvSpPr>
        <p:spPr>
          <a:xfrm>
            <a:off x="2479200" y="3965796"/>
            <a:ext cx="724289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3600" b="1" dirty="0" err="1">
                <a:latin typeface="Calibri"/>
                <a:ea typeface="Calibri"/>
                <a:cs typeface="Calibri"/>
              </a:rPr>
              <a:t>Unsupervised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Learning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– </a:t>
            </a:r>
            <a:r>
              <a:rPr lang="pt-PT" sz="3600" b="1">
                <a:latin typeface="Calibri"/>
                <a:ea typeface="Calibri"/>
                <a:cs typeface="Calibri"/>
              </a:rPr>
              <a:t>Dimensionality</a:t>
            </a:r>
            <a:r>
              <a:rPr lang="pt-PT" sz="3600" b="1" dirty="0">
                <a:latin typeface="Calibri"/>
                <a:ea typeface="Calibri"/>
                <a:cs typeface="Calibri"/>
              </a:rPr>
              <a:t> </a:t>
            </a:r>
            <a:r>
              <a:rPr lang="pt-PT" sz="3600" b="1" dirty="0" err="1">
                <a:latin typeface="Calibri"/>
                <a:ea typeface="Calibri"/>
                <a:cs typeface="Calibri"/>
              </a:rPr>
              <a:t>Reduction</a:t>
            </a:r>
            <a:endParaRPr lang="pt-PT" sz="3600" b="1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4531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 Step</a:t>
            </a:r>
            <a:endParaRPr lang="pt-PT" b="1" dirty="0">
              <a:latin typeface="Cambria"/>
              <a:ea typeface="+mj-lt"/>
              <a:cs typeface="+mj-lt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/>
              <a:t>1.) </a:t>
            </a:r>
            <a:r>
              <a:rPr lang="pt-PT" dirty="0" err="1"/>
              <a:t>Mean</a:t>
            </a:r>
            <a:r>
              <a:rPr lang="pt-PT" dirty="0"/>
              <a:t> </a:t>
            </a:r>
            <a:r>
              <a:rPr lang="pt-PT" dirty="0" err="1"/>
              <a:t>center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data; </a:t>
            </a:r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5D933CCB-B0C1-23EC-5EEF-2C443E5A42F9}"/>
              </a:ext>
            </a:extLst>
          </p:cNvPr>
          <p:cNvGraphicFramePr>
            <a:graphicFrameLocks noGrp="1"/>
          </p:cNvGraphicFramePr>
          <p:nvPr/>
        </p:nvGraphicFramePr>
        <p:xfrm>
          <a:off x="672737" y="3583958"/>
          <a:ext cx="3842656" cy="259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714">
                  <a:extLst>
                    <a:ext uri="{9D8B030D-6E8A-4147-A177-3AD203B41FA5}">
                      <a16:colId xmlns:a16="http://schemas.microsoft.com/office/drawing/2014/main" val="2916295107"/>
                    </a:ext>
                  </a:extLst>
                </a:gridCol>
                <a:gridCol w="1197428">
                  <a:extLst>
                    <a:ext uri="{9D8B030D-6E8A-4147-A177-3AD203B41FA5}">
                      <a16:colId xmlns:a16="http://schemas.microsoft.com/office/drawing/2014/main" val="2498871462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3355439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1</a:t>
                      </a:r>
                    </a:p>
                  </a:txBody>
                  <a:tcPr>
                    <a:lnL w="0">
                      <a:noFill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70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1</a:t>
                      </a:r>
                    </a:p>
                  </a:txBody>
                  <a:tcPr>
                    <a:lnT w="0">
                      <a:noFill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80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44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21307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24794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758388"/>
                  </a:ext>
                </a:extLst>
              </a:tr>
            </a:tbl>
          </a:graphicData>
        </a:graphic>
      </p:graphicFrame>
      <p:sp>
        <p:nvSpPr>
          <p:cNvPr id="12" name="CaixaDeTexto 11">
            <a:extLst>
              <a:ext uri="{FF2B5EF4-FFF2-40B4-BE49-F238E27FC236}">
                <a16:creationId xmlns:a16="http://schemas.microsoft.com/office/drawing/2014/main" id="{431BE145-1D12-021E-87AD-A659FCEC21CC}"/>
              </a:ext>
            </a:extLst>
          </p:cNvPr>
          <p:cNvSpPr txBox="1"/>
          <p:nvPr/>
        </p:nvSpPr>
        <p:spPr>
          <a:xfrm>
            <a:off x="5021036" y="2096859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B5DC40-8B9E-8C84-8EC1-E27B0ECF624B}"/>
              </a:ext>
            </a:extLst>
          </p:cNvPr>
          <p:cNvSpPr txBox="1"/>
          <p:nvPr/>
        </p:nvSpPr>
        <p:spPr>
          <a:xfrm>
            <a:off x="10269311" y="6059259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  <p:pic>
        <p:nvPicPr>
          <p:cNvPr id="8" name="Imagem 7" descr="Uma imagem com file, diagrama, Saturação de cores&#10;&#10;Descrição gerada automaticamente">
            <a:extLst>
              <a:ext uri="{FF2B5EF4-FFF2-40B4-BE49-F238E27FC236}">
                <a16:creationId xmlns:a16="http://schemas.microsoft.com/office/drawing/2014/main" id="{BF6C9BC5-7FAE-6AE6-2BF9-81DD1063B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118" y="2027465"/>
            <a:ext cx="481965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95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 Step</a:t>
            </a:r>
            <a:endParaRPr lang="pt-PT" b="1" dirty="0">
              <a:latin typeface="Cambria"/>
              <a:ea typeface="+mj-lt"/>
              <a:cs typeface="+mj-lt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/>
              <a:t>1.) </a:t>
            </a:r>
            <a:r>
              <a:rPr lang="pt-PT" dirty="0" err="1"/>
              <a:t>Mean</a:t>
            </a:r>
            <a:r>
              <a:rPr lang="pt-PT" dirty="0"/>
              <a:t> </a:t>
            </a:r>
            <a:r>
              <a:rPr lang="pt-PT" dirty="0" err="1"/>
              <a:t>center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data; </a:t>
            </a:r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5D933CCB-B0C1-23EC-5EEF-2C443E5A42F9}"/>
              </a:ext>
            </a:extLst>
          </p:cNvPr>
          <p:cNvGraphicFramePr>
            <a:graphicFrameLocks noGrp="1"/>
          </p:cNvGraphicFramePr>
          <p:nvPr/>
        </p:nvGraphicFramePr>
        <p:xfrm>
          <a:off x="672737" y="3583958"/>
          <a:ext cx="3842656" cy="259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714">
                  <a:extLst>
                    <a:ext uri="{9D8B030D-6E8A-4147-A177-3AD203B41FA5}">
                      <a16:colId xmlns:a16="http://schemas.microsoft.com/office/drawing/2014/main" val="2916295107"/>
                    </a:ext>
                  </a:extLst>
                </a:gridCol>
                <a:gridCol w="1197428">
                  <a:extLst>
                    <a:ext uri="{9D8B030D-6E8A-4147-A177-3AD203B41FA5}">
                      <a16:colId xmlns:a16="http://schemas.microsoft.com/office/drawing/2014/main" val="2498871462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3355439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1</a:t>
                      </a:r>
                    </a:p>
                  </a:txBody>
                  <a:tcPr>
                    <a:lnL w="0">
                      <a:noFill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70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1</a:t>
                      </a:r>
                    </a:p>
                  </a:txBody>
                  <a:tcPr>
                    <a:lnT w="0">
                      <a:noFill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80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44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21307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24794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758388"/>
                  </a:ext>
                </a:extLst>
              </a:tr>
            </a:tbl>
          </a:graphicData>
        </a:graphic>
      </p:graphicFrame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30D84DE-7451-3AE6-8D63-C7352E31228F}"/>
              </a:ext>
            </a:extLst>
          </p:cNvPr>
          <p:cNvGrpSpPr/>
          <p:nvPr/>
        </p:nvGrpSpPr>
        <p:grpSpPr>
          <a:xfrm>
            <a:off x="5551714" y="2449286"/>
            <a:ext cx="6117771" cy="3810000"/>
            <a:chOff x="5551714" y="2449286"/>
            <a:chExt cx="6117771" cy="3810000"/>
          </a:xfrm>
        </p:grpSpPr>
        <p:pic>
          <p:nvPicPr>
            <p:cNvPr id="13" name="Imagem 12" descr="Uma imagem com captura de ecrã, texto, diagrama, file&#10;&#10;Descrição gerada automaticamente">
              <a:extLst>
                <a:ext uri="{FF2B5EF4-FFF2-40B4-BE49-F238E27FC236}">
                  <a16:creationId xmlns:a16="http://schemas.microsoft.com/office/drawing/2014/main" id="{FDD28F78-87EB-D770-C423-61799C09E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5331" y="2449286"/>
              <a:ext cx="6019654" cy="3810000"/>
            </a:xfrm>
            <a:prstGeom prst="rect">
              <a:avLst/>
            </a:prstGeom>
          </p:spPr>
        </p:pic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89A69D7E-78A7-0316-EBD5-CB5C87CE7132}"/>
                </a:ext>
              </a:extLst>
            </p:cNvPr>
            <p:cNvSpPr/>
            <p:nvPr/>
          </p:nvSpPr>
          <p:spPr>
            <a:xfrm>
              <a:off x="5551714" y="2754085"/>
              <a:ext cx="1545771" cy="1371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6143B771-9CB3-8867-A12B-2B79F8EE3284}"/>
                </a:ext>
              </a:extLst>
            </p:cNvPr>
            <p:cNvSpPr/>
            <p:nvPr/>
          </p:nvSpPr>
          <p:spPr>
            <a:xfrm>
              <a:off x="11430000" y="5138056"/>
              <a:ext cx="239485" cy="2394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B5DC40-8B9E-8C84-8EC1-E27B0ECF624B}"/>
              </a:ext>
            </a:extLst>
          </p:cNvPr>
          <p:cNvSpPr txBox="1"/>
          <p:nvPr/>
        </p:nvSpPr>
        <p:spPr>
          <a:xfrm>
            <a:off x="10682968" y="5177516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31BE145-1D12-021E-87AD-A659FCEC21CC}"/>
              </a:ext>
            </a:extLst>
          </p:cNvPr>
          <p:cNvSpPr txBox="1"/>
          <p:nvPr/>
        </p:nvSpPr>
        <p:spPr>
          <a:xfrm>
            <a:off x="7252608" y="2510516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</p:spTree>
    <p:extLst>
      <p:ext uri="{BB962C8B-B14F-4D97-AF65-F5344CB8AC3E}">
        <p14:creationId xmlns:p14="http://schemas.microsoft.com/office/powerpoint/2010/main" val="2743312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/>
              <a:t>2.) </a:t>
            </a:r>
            <a:r>
              <a:rPr lang="pt-PT" dirty="0" err="1"/>
              <a:t>Calculate</a:t>
            </a:r>
            <a:r>
              <a:rPr lang="pt-PT" dirty="0"/>
              <a:t> PC1 </a:t>
            </a:r>
            <a:r>
              <a:rPr lang="pt-PT" dirty="0" err="1"/>
              <a:t>using</a:t>
            </a:r>
            <a:r>
              <a:rPr lang="pt-PT" dirty="0">
                <a:ea typeface="+mn-lt"/>
                <a:cs typeface="+mn-lt"/>
              </a:rPr>
              <a:t> singular 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decomposition</a:t>
            </a:r>
            <a:r>
              <a:rPr lang="pt-PT" dirty="0"/>
              <a:t> (SVD).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FD9A861-7725-26FE-F6A9-D1DD471926EB}"/>
              </a:ext>
            </a:extLst>
          </p:cNvPr>
          <p:cNvGrpSpPr/>
          <p:nvPr/>
        </p:nvGrpSpPr>
        <p:grpSpPr>
          <a:xfrm>
            <a:off x="2764971" y="2111828"/>
            <a:ext cx="6629400" cy="4103915"/>
            <a:chOff x="2764971" y="2111828"/>
            <a:chExt cx="6629400" cy="4103915"/>
          </a:xfrm>
        </p:grpSpPr>
        <p:pic>
          <p:nvPicPr>
            <p:cNvPr id="9" name="Imagem 8" descr="Uma imagem com texto, captura de ecrã, file, diagrama&#10;&#10;Descrição gerada automaticamente">
              <a:extLst>
                <a:ext uri="{FF2B5EF4-FFF2-40B4-BE49-F238E27FC236}">
                  <a16:creationId xmlns:a16="http://schemas.microsoft.com/office/drawing/2014/main" id="{66EAFD05-CE48-46AB-3D30-3433E152F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3901" y="2111828"/>
              <a:ext cx="6444198" cy="4103915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52E65995-020A-334F-C4D8-FE7535F86ECF}"/>
                </a:ext>
              </a:extLst>
            </p:cNvPr>
            <p:cNvSpPr/>
            <p:nvPr/>
          </p:nvSpPr>
          <p:spPr>
            <a:xfrm>
              <a:off x="2764971" y="3265714"/>
              <a:ext cx="2100942" cy="101237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C8A18376-439B-94E7-43B6-8C0851EF5C70}"/>
                </a:ext>
              </a:extLst>
            </p:cNvPr>
            <p:cNvSpPr/>
            <p:nvPr/>
          </p:nvSpPr>
          <p:spPr>
            <a:xfrm>
              <a:off x="9100457" y="5029199"/>
              <a:ext cx="293914" cy="2177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FB9C5C6-B02C-3739-6BEF-2452A3F8B7BE}"/>
              </a:ext>
            </a:extLst>
          </p:cNvPr>
          <p:cNvSpPr txBox="1"/>
          <p:nvPr/>
        </p:nvSpPr>
        <p:spPr>
          <a:xfrm>
            <a:off x="8636454" y="5036002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53E5AF4-4C47-B5B7-A2CC-48D6116D2127}"/>
              </a:ext>
            </a:extLst>
          </p:cNvPr>
          <p:cNvSpPr txBox="1"/>
          <p:nvPr/>
        </p:nvSpPr>
        <p:spPr>
          <a:xfrm>
            <a:off x="4684939" y="2162173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6C7C209-5658-C772-AE39-3B1EFEE64605}"/>
              </a:ext>
            </a:extLst>
          </p:cNvPr>
          <p:cNvSpPr txBox="1"/>
          <p:nvPr/>
        </p:nvSpPr>
        <p:spPr>
          <a:xfrm>
            <a:off x="3015342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err="1"/>
              <a:t>Find</a:t>
            </a:r>
            <a:r>
              <a:rPr lang="pt-PT" dirty="0"/>
              <a:t> </a:t>
            </a:r>
            <a:r>
              <a:rPr lang="pt-PT" err="1"/>
              <a:t>the</a:t>
            </a:r>
            <a:r>
              <a:rPr lang="pt-PT" dirty="0"/>
              <a:t> </a:t>
            </a:r>
            <a:r>
              <a:rPr lang="pt-PT" b="1" err="1">
                <a:solidFill>
                  <a:schemeClr val="tx2"/>
                </a:solidFill>
              </a:rPr>
              <a:t>line</a:t>
            </a:r>
            <a:r>
              <a:rPr lang="pt-PT" b="1" dirty="0">
                <a:solidFill>
                  <a:schemeClr val="tx2"/>
                </a:solidFill>
              </a:rPr>
              <a:t> </a:t>
            </a:r>
            <a:r>
              <a:rPr lang="pt-PT" b="1" err="1">
                <a:solidFill>
                  <a:schemeClr val="tx2"/>
                </a:solidFill>
              </a:rPr>
              <a:t>that</a:t>
            </a:r>
            <a:r>
              <a:rPr lang="pt-PT" b="1" dirty="0">
                <a:solidFill>
                  <a:schemeClr val="tx2"/>
                </a:solidFill>
              </a:rPr>
              <a:t> </a:t>
            </a:r>
            <a:r>
              <a:rPr lang="pt-PT" b="1" err="1">
                <a:solidFill>
                  <a:schemeClr val="tx2"/>
                </a:solidFill>
              </a:rPr>
              <a:t>best</a:t>
            </a:r>
            <a:r>
              <a:rPr lang="pt-PT" b="1" dirty="0">
                <a:solidFill>
                  <a:schemeClr val="tx2"/>
                </a:solidFill>
              </a:rPr>
              <a:t> </a:t>
            </a:r>
            <a:r>
              <a:rPr lang="pt-PT" b="1" err="1">
                <a:solidFill>
                  <a:schemeClr val="tx2"/>
                </a:solidFill>
              </a:rPr>
              <a:t>fits</a:t>
            </a:r>
            <a:r>
              <a:rPr lang="pt-PT" b="1" dirty="0">
                <a:solidFill>
                  <a:schemeClr val="tx2"/>
                </a:solidFill>
              </a:rPr>
              <a:t> </a:t>
            </a:r>
            <a:r>
              <a:rPr lang="pt-PT" b="1" err="1">
                <a:solidFill>
                  <a:schemeClr val="tx2"/>
                </a:solidFill>
              </a:rPr>
              <a:t>the</a:t>
            </a:r>
            <a:r>
              <a:rPr lang="pt-PT" b="1" dirty="0">
                <a:solidFill>
                  <a:schemeClr val="tx2"/>
                </a:solidFill>
              </a:rPr>
              <a:t> data</a:t>
            </a:r>
            <a:r>
              <a:rPr lang="pt-PT" dirty="0"/>
              <a:t>. </a:t>
            </a:r>
            <a:r>
              <a:rPr lang="pt-PT" err="1"/>
              <a:t>But</a:t>
            </a:r>
            <a:r>
              <a:rPr lang="pt-PT" dirty="0"/>
              <a:t> </a:t>
            </a:r>
            <a:r>
              <a:rPr lang="pt-PT" err="1"/>
              <a:t>how</a:t>
            </a:r>
            <a:r>
              <a:rPr lang="pt-P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51838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2.) </a:t>
            </a:r>
            <a:r>
              <a:rPr lang="pt-PT" dirty="0" err="1">
                <a:ea typeface="+mn-lt"/>
                <a:cs typeface="+mn-lt"/>
              </a:rPr>
              <a:t>Calculate</a:t>
            </a:r>
            <a:r>
              <a:rPr lang="pt-PT" dirty="0">
                <a:ea typeface="+mn-lt"/>
                <a:cs typeface="+mn-lt"/>
              </a:rPr>
              <a:t> PC1 </a:t>
            </a:r>
            <a:r>
              <a:rPr lang="pt-PT" dirty="0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 singular 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decomposition</a:t>
            </a:r>
            <a:r>
              <a:rPr lang="pt-PT" dirty="0">
                <a:ea typeface="+mn-lt"/>
                <a:cs typeface="+mn-lt"/>
              </a:rPr>
              <a:t> (SVD).</a:t>
            </a:r>
            <a:endParaRPr lang="pt-PT" dirty="0" err="1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569174C0-8481-072C-30E3-87BFCB8D1D92}"/>
              </a:ext>
            </a:extLst>
          </p:cNvPr>
          <p:cNvGrpSpPr/>
          <p:nvPr/>
        </p:nvGrpSpPr>
        <p:grpSpPr>
          <a:xfrm>
            <a:off x="2547256" y="2046513"/>
            <a:ext cx="6977743" cy="4376058"/>
            <a:chOff x="2960913" y="2090056"/>
            <a:chExt cx="6977743" cy="4376058"/>
          </a:xfrm>
        </p:grpSpPr>
        <p:pic>
          <p:nvPicPr>
            <p:cNvPr id="8" name="Imagem 7" descr="Uma imagem com texto, diagrama, captura de ecrã, file&#10;&#10;Descrição gerada automaticamente">
              <a:extLst>
                <a:ext uri="{FF2B5EF4-FFF2-40B4-BE49-F238E27FC236}">
                  <a16:creationId xmlns:a16="http://schemas.microsoft.com/office/drawing/2014/main" id="{29412C32-3CDF-ECC1-FF6B-0374F439A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73" y="2090056"/>
              <a:ext cx="6868740" cy="4376058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B9493DF6-DC09-F25B-37D9-D60F8FAE876A}"/>
                </a:ext>
              </a:extLst>
            </p:cNvPr>
            <p:cNvSpPr/>
            <p:nvPr/>
          </p:nvSpPr>
          <p:spPr>
            <a:xfrm>
              <a:off x="2960913" y="2895600"/>
              <a:ext cx="1698171" cy="1524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FC959D2-CC42-0F31-EB23-2D12721D001A}"/>
                </a:ext>
              </a:extLst>
            </p:cNvPr>
            <p:cNvSpPr/>
            <p:nvPr/>
          </p:nvSpPr>
          <p:spPr>
            <a:xfrm>
              <a:off x="9688285" y="5170714"/>
              <a:ext cx="250371" cy="2721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F17FC0-0615-B56B-CEB6-975EA7BC5D0B}"/>
              </a:ext>
            </a:extLst>
          </p:cNvPr>
          <p:cNvSpPr txBox="1"/>
          <p:nvPr/>
        </p:nvSpPr>
        <p:spPr>
          <a:xfrm>
            <a:off x="8636454" y="5036002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BF9019A-B704-0FDF-88DF-537C016D2993}"/>
              </a:ext>
            </a:extLst>
          </p:cNvPr>
          <p:cNvSpPr txBox="1"/>
          <p:nvPr/>
        </p:nvSpPr>
        <p:spPr>
          <a:xfrm>
            <a:off x="4684939" y="2162173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CE63A69-AA6B-E2C6-52D6-3B9AB163B3EE}"/>
              </a:ext>
            </a:extLst>
          </p:cNvPr>
          <p:cNvSpPr txBox="1"/>
          <p:nvPr/>
        </p:nvSpPr>
        <p:spPr>
          <a:xfrm>
            <a:off x="1992086" y="2721428"/>
            <a:ext cx="385354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err="1"/>
              <a:t>Line</a:t>
            </a:r>
            <a:r>
              <a:rPr lang="pt-PT" dirty="0"/>
              <a:t> </a:t>
            </a:r>
            <a:r>
              <a:rPr lang="pt-PT" err="1"/>
              <a:t>that</a:t>
            </a:r>
            <a:r>
              <a:rPr lang="pt-PT" dirty="0"/>
              <a:t> </a:t>
            </a:r>
            <a:r>
              <a:rPr lang="pt-PT" b="1" dirty="0">
                <a:solidFill>
                  <a:schemeClr val="tx2"/>
                </a:solidFill>
              </a:rPr>
              <a:t>maximizes </a:t>
            </a:r>
            <a:r>
              <a:rPr lang="pt-PT" b="1" err="1">
                <a:solidFill>
                  <a:schemeClr val="tx2"/>
                </a:solidFill>
              </a:rPr>
              <a:t>the</a:t>
            </a:r>
            <a:r>
              <a:rPr lang="pt-PT" b="1" dirty="0">
                <a:solidFill>
                  <a:schemeClr val="tx2"/>
                </a:solidFill>
              </a:rPr>
              <a:t> </a:t>
            </a:r>
            <a:r>
              <a:rPr lang="pt-PT" b="1" err="1">
                <a:solidFill>
                  <a:schemeClr val="tx2"/>
                </a:solidFill>
              </a:rPr>
              <a:t>distances</a:t>
            </a:r>
            <a:r>
              <a:rPr lang="pt-PT" dirty="0"/>
              <a:t> </a:t>
            </a:r>
            <a:r>
              <a:rPr lang="pt-PT" err="1"/>
              <a:t>from</a:t>
            </a:r>
            <a:r>
              <a:rPr lang="pt-PT" dirty="0"/>
              <a:t> </a:t>
            </a:r>
            <a:r>
              <a:rPr lang="pt-PT" err="1"/>
              <a:t>the</a:t>
            </a:r>
            <a:r>
              <a:rPr lang="pt-PT" dirty="0"/>
              <a:t> </a:t>
            </a:r>
            <a:r>
              <a:rPr lang="pt-PT" err="1"/>
              <a:t>projected</a:t>
            </a:r>
            <a:r>
              <a:rPr lang="pt-PT" dirty="0"/>
              <a:t> </a:t>
            </a:r>
            <a:r>
              <a:rPr lang="pt-PT" err="1"/>
              <a:t>points</a:t>
            </a:r>
            <a:r>
              <a:rPr lang="pt-PT" dirty="0"/>
              <a:t> to </a:t>
            </a:r>
            <a:r>
              <a:rPr lang="pt-PT" err="1"/>
              <a:t>the</a:t>
            </a:r>
            <a:r>
              <a:rPr lang="pt-PT" dirty="0"/>
              <a:t> </a:t>
            </a:r>
            <a:r>
              <a:rPr lang="pt-PT" err="1"/>
              <a:t>origin</a:t>
            </a:r>
            <a:r>
              <a:rPr lang="pt-PT" dirty="0"/>
              <a:t>.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EA7A776A-D490-DA84-5F3D-EF1C350A9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700000">
            <a:off x="6812050" y="3161636"/>
            <a:ext cx="372835" cy="1334860"/>
          </a:xfrm>
          <a:prstGeom prst="rect">
            <a:avLst/>
          </a:prstGeom>
        </p:spPr>
      </p:pic>
      <p:pic>
        <p:nvPicPr>
          <p:cNvPr id="19" name="Imagem 18" descr="Uma imagem com ferramenta, manípulo&#10;&#10;Descrição gerada automaticamente">
            <a:extLst>
              <a:ext uri="{FF2B5EF4-FFF2-40B4-BE49-F238E27FC236}">
                <a16:creationId xmlns:a16="http://schemas.microsoft.com/office/drawing/2014/main" id="{0019E4F1-5E87-3495-4816-C71E7B38A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620000">
            <a:off x="7353301" y="3022146"/>
            <a:ext cx="1295400" cy="70485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98F9C31B-2DD1-DC40-6E0B-FB8E8DED13CC}"/>
              </a:ext>
            </a:extLst>
          </p:cNvPr>
          <p:cNvSpPr txBox="1"/>
          <p:nvPr/>
        </p:nvSpPr>
        <p:spPr>
          <a:xfrm>
            <a:off x="7413172" y="2285999"/>
            <a:ext cx="38535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err="1"/>
              <a:t>Or</a:t>
            </a:r>
            <a:r>
              <a:rPr lang="pt-PT" dirty="0"/>
              <a:t> </a:t>
            </a:r>
            <a:r>
              <a:rPr lang="pt-PT" err="1"/>
              <a:t>line</a:t>
            </a:r>
            <a:r>
              <a:rPr lang="pt-PT" dirty="0"/>
              <a:t> </a:t>
            </a:r>
            <a:r>
              <a:rPr lang="pt-PT" err="1"/>
              <a:t>that</a:t>
            </a:r>
            <a:r>
              <a:rPr lang="pt-PT" dirty="0"/>
              <a:t> </a:t>
            </a:r>
            <a:r>
              <a:rPr lang="pt-PT" b="1" dirty="0">
                <a:solidFill>
                  <a:schemeClr val="tx2"/>
                </a:solidFill>
              </a:rPr>
              <a:t>minimizes </a:t>
            </a:r>
            <a:r>
              <a:rPr lang="pt-PT" b="1" err="1">
                <a:solidFill>
                  <a:schemeClr val="tx2"/>
                </a:solidFill>
              </a:rPr>
              <a:t>the</a:t>
            </a:r>
            <a:r>
              <a:rPr lang="pt-PT" b="1" dirty="0">
                <a:solidFill>
                  <a:schemeClr val="tx2"/>
                </a:solidFill>
              </a:rPr>
              <a:t> </a:t>
            </a:r>
            <a:r>
              <a:rPr lang="pt-PT" b="1" err="1">
                <a:solidFill>
                  <a:schemeClr val="tx2"/>
                </a:solidFill>
              </a:rPr>
              <a:t>distances</a:t>
            </a:r>
            <a:r>
              <a:rPr lang="pt-PT" dirty="0"/>
              <a:t> </a:t>
            </a:r>
            <a:r>
              <a:rPr lang="pt-PT" err="1"/>
              <a:t>of</a:t>
            </a:r>
            <a:r>
              <a:rPr lang="pt-PT" dirty="0"/>
              <a:t> </a:t>
            </a:r>
            <a:r>
              <a:rPr lang="pt-PT" err="1"/>
              <a:t>the</a:t>
            </a:r>
            <a:r>
              <a:rPr lang="pt-PT" dirty="0"/>
              <a:t> </a:t>
            </a:r>
            <a:r>
              <a:rPr lang="pt-PT" err="1"/>
              <a:t>points</a:t>
            </a:r>
            <a:r>
              <a:rPr lang="pt-PT" dirty="0"/>
              <a:t> to </a:t>
            </a:r>
            <a:r>
              <a:rPr lang="pt-PT" err="1"/>
              <a:t>the</a:t>
            </a:r>
            <a:r>
              <a:rPr lang="pt-PT" dirty="0"/>
              <a:t> </a:t>
            </a:r>
            <a:r>
              <a:rPr lang="pt-PT" err="1"/>
              <a:t>line</a:t>
            </a:r>
            <a:r>
              <a:rPr lang="pt-PT" dirty="0"/>
              <a:t>.</a:t>
            </a: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0E64D180-9CC8-254F-A2C3-CBA595BD5F8A}"/>
              </a:ext>
            </a:extLst>
          </p:cNvPr>
          <p:cNvSpPr/>
          <p:nvPr/>
        </p:nvSpPr>
        <p:spPr>
          <a:xfrm>
            <a:off x="6487885" y="3897085"/>
            <a:ext cx="489857" cy="1632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62A49F2E-DC98-C1A1-987D-1E49AAF87B6A}"/>
              </a:ext>
            </a:extLst>
          </p:cNvPr>
          <p:cNvSpPr/>
          <p:nvPr/>
        </p:nvSpPr>
        <p:spPr>
          <a:xfrm>
            <a:off x="6857999" y="3581399"/>
            <a:ext cx="489857" cy="1632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CBE081EA-D040-F8C3-E484-65430AE8FBC0}"/>
              </a:ext>
            </a:extLst>
          </p:cNvPr>
          <p:cNvSpPr/>
          <p:nvPr/>
        </p:nvSpPr>
        <p:spPr>
          <a:xfrm>
            <a:off x="1992085" y="2775857"/>
            <a:ext cx="3537857" cy="870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9355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62A49F2E-DC98-C1A1-987D-1E49AAF87B6A}"/>
              </a:ext>
            </a:extLst>
          </p:cNvPr>
          <p:cNvSpPr/>
          <p:nvPr/>
        </p:nvSpPr>
        <p:spPr>
          <a:xfrm>
            <a:off x="6857999" y="3581399"/>
            <a:ext cx="489857" cy="1632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34F3747-4C6E-51CF-B112-B054BC75107E}"/>
              </a:ext>
            </a:extLst>
          </p:cNvPr>
          <p:cNvGrpSpPr/>
          <p:nvPr/>
        </p:nvGrpSpPr>
        <p:grpSpPr>
          <a:xfrm>
            <a:off x="2082449" y="1850570"/>
            <a:ext cx="7126865" cy="3918858"/>
            <a:chOff x="2136877" y="1904999"/>
            <a:chExt cx="7126865" cy="3918858"/>
          </a:xfrm>
        </p:grpSpPr>
        <p:pic>
          <p:nvPicPr>
            <p:cNvPr id="12" name="Imagem 11" descr="Uma imagem com texto, diagrama, file, captura de ecrã&#10;&#10;Descrição gerada automaticamente">
              <a:extLst>
                <a:ext uri="{FF2B5EF4-FFF2-40B4-BE49-F238E27FC236}">
                  <a16:creationId xmlns:a16="http://schemas.microsoft.com/office/drawing/2014/main" id="{509664F0-219C-66BD-DF49-AC561165F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01819" y="1904999"/>
              <a:ext cx="6188359" cy="3918858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66DF10C1-8981-4998-B059-FE2A3794EBDC}"/>
                </a:ext>
              </a:extLst>
            </p:cNvPr>
            <p:cNvSpPr/>
            <p:nvPr/>
          </p:nvSpPr>
          <p:spPr>
            <a:xfrm rot="1560000">
              <a:off x="2136877" y="2497942"/>
              <a:ext cx="3570515" cy="118654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0BCC8120-17E1-088C-A5FE-A9A4907780BF}"/>
                </a:ext>
              </a:extLst>
            </p:cNvPr>
            <p:cNvSpPr/>
            <p:nvPr/>
          </p:nvSpPr>
          <p:spPr>
            <a:xfrm>
              <a:off x="8958942" y="4669971"/>
              <a:ext cx="304800" cy="2177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F17FC0-0615-B56B-CEB6-975EA7BC5D0B}"/>
              </a:ext>
            </a:extLst>
          </p:cNvPr>
          <p:cNvSpPr txBox="1"/>
          <p:nvPr/>
        </p:nvSpPr>
        <p:spPr>
          <a:xfrm>
            <a:off x="8538482" y="4655002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BF9019A-B704-0FDF-88DF-537C016D2993}"/>
              </a:ext>
            </a:extLst>
          </p:cNvPr>
          <p:cNvSpPr txBox="1"/>
          <p:nvPr/>
        </p:nvSpPr>
        <p:spPr>
          <a:xfrm>
            <a:off x="4739368" y="1900916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0FD1C23-2EE2-48DD-4589-056204BC429C}"/>
              </a:ext>
            </a:extLst>
          </p:cNvPr>
          <p:cNvSpPr txBox="1"/>
          <p:nvPr/>
        </p:nvSpPr>
        <p:spPr>
          <a:xfrm>
            <a:off x="3031671" y="6117771"/>
            <a:ext cx="624295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/>
              <a:t>d1</a:t>
            </a:r>
            <a:r>
              <a:rPr lang="pt-PT" dirty="0">
                <a:ea typeface="+mn-lt"/>
                <a:cs typeface="+mn-lt"/>
              </a:rPr>
              <a:t>²</a:t>
            </a:r>
            <a:r>
              <a:rPr lang="pt-PT" dirty="0"/>
              <a:t> + d2</a:t>
            </a:r>
            <a:r>
              <a:rPr lang="pt-PT" dirty="0">
                <a:ea typeface="+mn-lt"/>
                <a:cs typeface="+mn-lt"/>
              </a:rPr>
              <a:t>²</a:t>
            </a:r>
            <a:r>
              <a:rPr lang="pt-PT" dirty="0"/>
              <a:t> + d3</a:t>
            </a:r>
            <a:r>
              <a:rPr lang="pt-PT" dirty="0">
                <a:ea typeface="+mn-lt"/>
                <a:cs typeface="+mn-lt"/>
              </a:rPr>
              <a:t>²</a:t>
            </a:r>
            <a:r>
              <a:rPr lang="pt-PT" dirty="0"/>
              <a:t> + d4</a:t>
            </a:r>
            <a:r>
              <a:rPr lang="pt-PT" dirty="0">
                <a:ea typeface="+mn-lt"/>
                <a:cs typeface="+mn-lt"/>
              </a:rPr>
              <a:t>²</a:t>
            </a:r>
            <a:r>
              <a:rPr lang="pt-PT" dirty="0"/>
              <a:t> + d5</a:t>
            </a:r>
            <a:r>
              <a:rPr lang="pt-PT" dirty="0">
                <a:ea typeface="+mn-lt"/>
                <a:cs typeface="+mn-lt"/>
              </a:rPr>
              <a:t>²</a:t>
            </a:r>
            <a:r>
              <a:rPr lang="pt-PT" dirty="0"/>
              <a:t> + d6</a:t>
            </a:r>
            <a:r>
              <a:rPr lang="pt-PT" dirty="0">
                <a:ea typeface="+mn-lt"/>
                <a:cs typeface="+mn-lt"/>
              </a:rPr>
              <a:t>²</a:t>
            </a:r>
            <a:r>
              <a:rPr lang="pt-PT" dirty="0"/>
              <a:t> = </a:t>
            </a:r>
            <a:r>
              <a:rPr lang="pt-PT" b="1" dirty="0">
                <a:solidFill>
                  <a:schemeClr val="tx2"/>
                </a:solidFill>
              </a:rPr>
              <a:t>sum </a:t>
            </a:r>
            <a:r>
              <a:rPr lang="pt-PT" b="1" dirty="0" err="1">
                <a:solidFill>
                  <a:schemeClr val="tx2"/>
                </a:solidFill>
              </a:rPr>
              <a:t>of</a:t>
            </a:r>
            <a:r>
              <a:rPr lang="pt-PT" b="1" dirty="0">
                <a:solidFill>
                  <a:schemeClr val="tx2"/>
                </a:solidFill>
              </a:rPr>
              <a:t> </a:t>
            </a:r>
            <a:r>
              <a:rPr lang="pt-PT" b="1" dirty="0" err="1">
                <a:solidFill>
                  <a:schemeClr val="tx2"/>
                </a:solidFill>
              </a:rPr>
              <a:t>squared</a:t>
            </a:r>
            <a:r>
              <a:rPr lang="pt-PT" b="1" dirty="0">
                <a:solidFill>
                  <a:schemeClr val="tx2"/>
                </a:solidFill>
              </a:rPr>
              <a:t> </a:t>
            </a:r>
            <a:r>
              <a:rPr lang="pt-PT" b="1" dirty="0" err="1">
                <a:solidFill>
                  <a:schemeClr val="tx2"/>
                </a:solidFill>
              </a:rPr>
              <a:t>distances</a:t>
            </a:r>
            <a:endParaRPr lang="pt-PT" b="1" dirty="0">
              <a:solidFill>
                <a:schemeClr val="tx2"/>
              </a:solidFill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2.) </a:t>
            </a:r>
            <a:r>
              <a:rPr lang="pt-PT" dirty="0" err="1">
                <a:ea typeface="+mn-lt"/>
                <a:cs typeface="+mn-lt"/>
              </a:rPr>
              <a:t>Calculate</a:t>
            </a:r>
            <a:r>
              <a:rPr lang="pt-PT" dirty="0">
                <a:ea typeface="+mn-lt"/>
                <a:cs typeface="+mn-lt"/>
              </a:rPr>
              <a:t> PC1 </a:t>
            </a:r>
            <a:r>
              <a:rPr lang="pt-PT" dirty="0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 singular 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decomposition</a:t>
            </a:r>
            <a:r>
              <a:rPr lang="pt-PT" dirty="0">
                <a:ea typeface="+mn-lt"/>
                <a:cs typeface="+mn-lt"/>
              </a:rPr>
              <a:t> (SVD).</a:t>
            </a:r>
          </a:p>
        </p:txBody>
      </p:sp>
    </p:spTree>
    <p:extLst>
      <p:ext uri="{BB962C8B-B14F-4D97-AF65-F5344CB8AC3E}">
        <p14:creationId xmlns:p14="http://schemas.microsoft.com/office/powerpoint/2010/main" val="222309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62A49F2E-DC98-C1A1-987D-1E49AAF87B6A}"/>
              </a:ext>
            </a:extLst>
          </p:cNvPr>
          <p:cNvSpPr/>
          <p:nvPr/>
        </p:nvSpPr>
        <p:spPr>
          <a:xfrm>
            <a:off x="6857999" y="3581399"/>
            <a:ext cx="489857" cy="1632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0FD1C23-2EE2-48DD-4589-056204BC429C}"/>
              </a:ext>
            </a:extLst>
          </p:cNvPr>
          <p:cNvSpPr txBox="1"/>
          <p:nvPr/>
        </p:nvSpPr>
        <p:spPr>
          <a:xfrm>
            <a:off x="552450" y="6117771"/>
            <a:ext cx="60238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/>
              <a:t>d1² + d2</a:t>
            </a:r>
            <a:r>
              <a:rPr lang="pt-PT" dirty="0">
                <a:ea typeface="+mn-lt"/>
                <a:cs typeface="+mn-lt"/>
              </a:rPr>
              <a:t>²</a:t>
            </a:r>
            <a:r>
              <a:rPr lang="pt-PT" dirty="0"/>
              <a:t> + d3</a:t>
            </a:r>
            <a:r>
              <a:rPr lang="pt-PT" dirty="0">
                <a:ea typeface="+mn-lt"/>
                <a:cs typeface="+mn-lt"/>
              </a:rPr>
              <a:t>²</a:t>
            </a:r>
            <a:r>
              <a:rPr lang="pt-PT" dirty="0"/>
              <a:t> + d4</a:t>
            </a:r>
            <a:r>
              <a:rPr lang="pt-PT" dirty="0">
                <a:ea typeface="+mn-lt"/>
                <a:cs typeface="+mn-lt"/>
              </a:rPr>
              <a:t>²</a:t>
            </a:r>
            <a:r>
              <a:rPr lang="pt-PT" dirty="0"/>
              <a:t> + d5</a:t>
            </a:r>
            <a:r>
              <a:rPr lang="pt-PT" dirty="0">
                <a:ea typeface="+mn-lt"/>
                <a:cs typeface="+mn-lt"/>
              </a:rPr>
              <a:t>²</a:t>
            </a:r>
            <a:r>
              <a:rPr lang="pt-PT" dirty="0"/>
              <a:t> + d6</a:t>
            </a:r>
            <a:r>
              <a:rPr lang="pt-PT" dirty="0">
                <a:ea typeface="+mn-lt"/>
                <a:cs typeface="+mn-lt"/>
              </a:rPr>
              <a:t>²</a:t>
            </a:r>
            <a:r>
              <a:rPr lang="pt-PT" dirty="0"/>
              <a:t> = sum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squared</a:t>
            </a:r>
            <a:r>
              <a:rPr lang="pt-PT" dirty="0"/>
              <a:t> </a:t>
            </a:r>
            <a:r>
              <a:rPr lang="pt-PT" dirty="0" err="1"/>
              <a:t>distances</a:t>
            </a:r>
            <a:endParaRPr lang="pt-PT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934900B-34D5-18FE-BB00-491C6B2F81CB}"/>
              </a:ext>
            </a:extLst>
          </p:cNvPr>
          <p:cNvGrpSpPr/>
          <p:nvPr/>
        </p:nvGrpSpPr>
        <p:grpSpPr>
          <a:xfrm>
            <a:off x="3385456" y="1850571"/>
            <a:ext cx="6477001" cy="4027715"/>
            <a:chOff x="2699656" y="1850571"/>
            <a:chExt cx="6477001" cy="4027715"/>
          </a:xfrm>
        </p:grpSpPr>
        <p:pic>
          <p:nvPicPr>
            <p:cNvPr id="8" name="Imagem 7" descr="Uma imagem com texto, captura de ecrã, diagrama&#10;&#10;Descrição gerada automaticamente">
              <a:extLst>
                <a:ext uri="{FF2B5EF4-FFF2-40B4-BE49-F238E27FC236}">
                  <a16:creationId xmlns:a16="http://schemas.microsoft.com/office/drawing/2014/main" id="{C5D8C56A-4C6E-0DE6-970B-D0004C866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1171" y="1850571"/>
              <a:ext cx="6273716" cy="4027715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73F4F834-FBCD-5947-B966-D2D3F579D347}"/>
                </a:ext>
              </a:extLst>
            </p:cNvPr>
            <p:cNvSpPr/>
            <p:nvPr/>
          </p:nvSpPr>
          <p:spPr>
            <a:xfrm>
              <a:off x="2699656" y="2492828"/>
              <a:ext cx="2090057" cy="94705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B0F8CAC8-BB2A-44BF-D418-1D2D8B93D16A}"/>
                </a:ext>
              </a:extLst>
            </p:cNvPr>
            <p:cNvSpPr/>
            <p:nvPr/>
          </p:nvSpPr>
          <p:spPr>
            <a:xfrm>
              <a:off x="8882743" y="4713514"/>
              <a:ext cx="293914" cy="1959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BF9019A-B704-0FDF-88DF-537C016D2993}"/>
              </a:ext>
            </a:extLst>
          </p:cNvPr>
          <p:cNvSpPr txBox="1"/>
          <p:nvPr/>
        </p:nvSpPr>
        <p:spPr>
          <a:xfrm>
            <a:off x="5370739" y="1911801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F17FC0-0615-B56B-CEB6-975EA7BC5D0B}"/>
              </a:ext>
            </a:extLst>
          </p:cNvPr>
          <p:cNvSpPr txBox="1"/>
          <p:nvPr/>
        </p:nvSpPr>
        <p:spPr>
          <a:xfrm>
            <a:off x="9028339" y="4709430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ABD713E-30F7-5B0C-8092-2116A8878F82}"/>
              </a:ext>
            </a:extLst>
          </p:cNvPr>
          <p:cNvSpPr txBox="1"/>
          <p:nvPr/>
        </p:nvSpPr>
        <p:spPr>
          <a:xfrm>
            <a:off x="653144" y="2612571"/>
            <a:ext cx="508362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err="1"/>
              <a:t>We</a:t>
            </a:r>
            <a:r>
              <a:rPr lang="pt-PT" dirty="0"/>
              <a:t> </a:t>
            </a:r>
            <a:r>
              <a:rPr lang="pt-PT" err="1"/>
              <a:t>end</a:t>
            </a:r>
            <a:r>
              <a:rPr lang="pt-PT" dirty="0"/>
              <a:t> </a:t>
            </a:r>
            <a:r>
              <a:rPr lang="pt-PT" err="1"/>
              <a:t>up</a:t>
            </a:r>
            <a:r>
              <a:rPr lang="pt-PT" dirty="0"/>
              <a:t> </a:t>
            </a:r>
            <a:r>
              <a:rPr lang="pt-PT" err="1"/>
              <a:t>with</a:t>
            </a:r>
            <a:r>
              <a:rPr lang="pt-PT" dirty="0"/>
              <a:t> </a:t>
            </a:r>
            <a:r>
              <a:rPr lang="pt-PT" err="1"/>
              <a:t>this</a:t>
            </a:r>
            <a:r>
              <a:rPr lang="pt-PT" dirty="0"/>
              <a:t> </a:t>
            </a:r>
            <a:r>
              <a:rPr lang="pt-PT" err="1"/>
              <a:t>line</a:t>
            </a:r>
            <a:r>
              <a:rPr lang="pt-PT" dirty="0"/>
              <a:t>. </a:t>
            </a:r>
            <a:endParaRPr lang="pt-PT"/>
          </a:p>
          <a:p>
            <a:pPr algn="r"/>
            <a:r>
              <a:rPr lang="pt-PT" err="1"/>
              <a:t>It</a:t>
            </a:r>
            <a:r>
              <a:rPr lang="pt-PT" dirty="0"/>
              <a:t> </a:t>
            </a:r>
            <a:r>
              <a:rPr lang="pt-PT" err="1"/>
              <a:t>has</a:t>
            </a:r>
            <a:r>
              <a:rPr lang="pt-PT" dirty="0"/>
              <a:t> </a:t>
            </a:r>
            <a:r>
              <a:rPr lang="pt-PT" err="1"/>
              <a:t>the</a:t>
            </a:r>
            <a:r>
              <a:rPr lang="pt-PT" dirty="0"/>
              <a:t> </a:t>
            </a:r>
            <a:r>
              <a:rPr lang="pt-PT" b="1" err="1">
                <a:solidFill>
                  <a:schemeClr val="tx2"/>
                </a:solidFill>
              </a:rPr>
              <a:t>largest</a:t>
            </a:r>
            <a:r>
              <a:rPr lang="pt-PT" b="1" dirty="0">
                <a:solidFill>
                  <a:schemeClr val="tx2"/>
                </a:solidFill>
              </a:rPr>
              <a:t> sum </a:t>
            </a:r>
            <a:r>
              <a:rPr lang="pt-PT" b="1" err="1">
                <a:solidFill>
                  <a:schemeClr val="tx2"/>
                </a:solidFill>
              </a:rPr>
              <a:t>of</a:t>
            </a:r>
            <a:r>
              <a:rPr lang="pt-PT" b="1" dirty="0">
                <a:solidFill>
                  <a:schemeClr val="tx2"/>
                </a:solidFill>
              </a:rPr>
              <a:t> </a:t>
            </a:r>
            <a:r>
              <a:rPr lang="pt-PT" b="1" err="1">
                <a:solidFill>
                  <a:schemeClr val="tx2"/>
                </a:solidFill>
              </a:rPr>
              <a:t>squared</a:t>
            </a:r>
            <a:r>
              <a:rPr lang="pt-PT" b="1" dirty="0">
                <a:solidFill>
                  <a:schemeClr val="tx2"/>
                </a:solidFill>
              </a:rPr>
              <a:t> </a:t>
            </a:r>
            <a:r>
              <a:rPr lang="pt-PT" b="1" err="1">
                <a:solidFill>
                  <a:schemeClr val="tx2"/>
                </a:solidFill>
              </a:rPr>
              <a:t>distances</a:t>
            </a:r>
            <a:r>
              <a:rPr lang="pt-PT" dirty="0"/>
              <a:t>.</a:t>
            </a:r>
          </a:p>
          <a:p>
            <a:pPr algn="r"/>
            <a:endParaRPr lang="pt-PT" dirty="0"/>
          </a:p>
          <a:p>
            <a:pPr algn="r"/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line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called</a:t>
            </a:r>
            <a:r>
              <a:rPr lang="pt-PT" dirty="0"/>
              <a:t> </a:t>
            </a:r>
            <a:r>
              <a:rPr lang="pt-PT" b="1" dirty="0">
                <a:solidFill>
                  <a:schemeClr val="tx2"/>
                </a:solidFill>
              </a:rPr>
              <a:t>Principal </a:t>
            </a:r>
            <a:r>
              <a:rPr lang="pt-PT" b="1" dirty="0" err="1">
                <a:solidFill>
                  <a:schemeClr val="tx2"/>
                </a:solidFill>
              </a:rPr>
              <a:t>Component</a:t>
            </a:r>
            <a:r>
              <a:rPr lang="pt-PT" b="1" dirty="0">
                <a:solidFill>
                  <a:schemeClr val="tx2"/>
                </a:solidFill>
              </a:rPr>
              <a:t> 1</a:t>
            </a:r>
            <a:r>
              <a:rPr lang="pt-PT" dirty="0"/>
              <a:t> (PC1).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2.) </a:t>
            </a:r>
            <a:r>
              <a:rPr lang="pt-PT" dirty="0" err="1">
                <a:ea typeface="+mn-lt"/>
                <a:cs typeface="+mn-lt"/>
              </a:rPr>
              <a:t>Calculate</a:t>
            </a:r>
            <a:r>
              <a:rPr lang="pt-PT" dirty="0">
                <a:ea typeface="+mn-lt"/>
                <a:cs typeface="+mn-lt"/>
              </a:rPr>
              <a:t> PC1 </a:t>
            </a:r>
            <a:r>
              <a:rPr lang="pt-PT" dirty="0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 singular 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decomposition</a:t>
            </a:r>
            <a:r>
              <a:rPr lang="pt-PT" dirty="0">
                <a:ea typeface="+mn-lt"/>
                <a:cs typeface="+mn-lt"/>
              </a:rPr>
              <a:t> (SVD). </a:t>
            </a:r>
            <a:endParaRPr lang="pt-PT" dirty="0" err="1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BA5F2C3-8802-C0E1-FC66-DCA4CB17DD12}"/>
              </a:ext>
            </a:extLst>
          </p:cNvPr>
          <p:cNvSpPr txBox="1"/>
          <p:nvPr/>
        </p:nvSpPr>
        <p:spPr>
          <a:xfrm>
            <a:off x="6890656" y="5878286"/>
            <a:ext cx="46590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err="1"/>
              <a:t>The</a:t>
            </a:r>
            <a:r>
              <a:rPr lang="pt-PT" dirty="0"/>
              <a:t> </a:t>
            </a:r>
            <a:r>
              <a:rPr lang="pt-PT" err="1"/>
              <a:t>average</a:t>
            </a:r>
            <a:r>
              <a:rPr lang="pt-PT" dirty="0"/>
              <a:t> </a:t>
            </a:r>
            <a:r>
              <a:rPr lang="pt-PT" err="1"/>
              <a:t>of</a:t>
            </a:r>
            <a:r>
              <a:rPr lang="pt-PT" dirty="0"/>
              <a:t> </a:t>
            </a:r>
            <a:r>
              <a:rPr lang="pt-PT" err="1"/>
              <a:t>the</a:t>
            </a:r>
            <a:r>
              <a:rPr lang="pt-PT" dirty="0"/>
              <a:t> sum </a:t>
            </a:r>
            <a:r>
              <a:rPr lang="pt-PT" err="1"/>
              <a:t>of</a:t>
            </a:r>
            <a:r>
              <a:rPr lang="pt-PT" dirty="0"/>
              <a:t> </a:t>
            </a:r>
            <a:r>
              <a:rPr lang="pt-PT" err="1"/>
              <a:t>squared</a:t>
            </a:r>
            <a:r>
              <a:rPr lang="pt-PT" dirty="0"/>
              <a:t> </a:t>
            </a:r>
            <a:r>
              <a:rPr lang="pt-PT" err="1"/>
              <a:t>distances</a:t>
            </a:r>
            <a:r>
              <a:rPr lang="pt-PT" dirty="0"/>
              <a:t> for PC1 </a:t>
            </a:r>
            <a:r>
              <a:rPr lang="pt-PT" err="1"/>
              <a:t>is</a:t>
            </a:r>
            <a:r>
              <a:rPr lang="pt-PT" dirty="0"/>
              <a:t> </a:t>
            </a:r>
            <a:r>
              <a:rPr lang="pt-PT" err="1"/>
              <a:t>named</a:t>
            </a:r>
            <a:r>
              <a:rPr lang="pt-PT" dirty="0"/>
              <a:t> </a:t>
            </a:r>
            <a:r>
              <a:rPr lang="pt-PT" b="1" err="1">
                <a:solidFill>
                  <a:schemeClr val="tx2"/>
                </a:solidFill>
              </a:rPr>
              <a:t>Eigenvalue</a:t>
            </a:r>
            <a:r>
              <a:rPr lang="pt-PT" dirty="0"/>
              <a:t> for PC1.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967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2.) </a:t>
            </a:r>
            <a:r>
              <a:rPr lang="pt-PT" dirty="0" err="1">
                <a:ea typeface="+mn-lt"/>
                <a:cs typeface="+mn-lt"/>
              </a:rPr>
              <a:t>Calculate</a:t>
            </a:r>
            <a:r>
              <a:rPr lang="pt-PT" dirty="0">
                <a:ea typeface="+mn-lt"/>
                <a:cs typeface="+mn-lt"/>
              </a:rPr>
              <a:t> PC1 </a:t>
            </a:r>
            <a:r>
              <a:rPr lang="pt-PT" dirty="0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 singular 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decomposition</a:t>
            </a:r>
            <a:r>
              <a:rPr lang="pt-PT" dirty="0">
                <a:ea typeface="+mn-lt"/>
                <a:cs typeface="+mn-lt"/>
              </a:rPr>
              <a:t> (SVD).</a:t>
            </a:r>
            <a:endParaRPr lang="pt-PT" dirty="0" err="1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62A49F2E-DC98-C1A1-987D-1E49AAF87B6A}"/>
              </a:ext>
            </a:extLst>
          </p:cNvPr>
          <p:cNvSpPr/>
          <p:nvPr/>
        </p:nvSpPr>
        <p:spPr>
          <a:xfrm>
            <a:off x="6857999" y="3581399"/>
            <a:ext cx="489857" cy="1632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CBD67AE-2B29-DA5A-7812-B18E907F3154}"/>
              </a:ext>
            </a:extLst>
          </p:cNvPr>
          <p:cNvGrpSpPr/>
          <p:nvPr/>
        </p:nvGrpSpPr>
        <p:grpSpPr>
          <a:xfrm>
            <a:off x="4961163" y="1809750"/>
            <a:ext cx="5072744" cy="4229100"/>
            <a:chOff x="5018313" y="2514600"/>
            <a:chExt cx="5072744" cy="4229100"/>
          </a:xfrm>
        </p:grpSpPr>
        <p:pic>
          <p:nvPicPr>
            <p:cNvPr id="12" name="Imagem 11" descr="Uma imagem com diagrama, file, captura de ecrã, Gráfico&#10;&#10;Descrição gerada automaticamente">
              <a:extLst>
                <a:ext uri="{FF2B5EF4-FFF2-40B4-BE49-F238E27FC236}">
                  <a16:creationId xmlns:a16="http://schemas.microsoft.com/office/drawing/2014/main" id="{4CE6896E-D93E-1D46-1F49-370B1B9892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3631" y="2552700"/>
              <a:ext cx="4935564" cy="4191000"/>
            </a:xfrm>
            <a:prstGeom prst="rect">
              <a:avLst/>
            </a:prstGeom>
          </p:spPr>
        </p:pic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F7F9CE45-F8B2-4F64-E9FB-4BF61E85AAF5}"/>
                </a:ext>
              </a:extLst>
            </p:cNvPr>
            <p:cNvSpPr/>
            <p:nvPr/>
          </p:nvSpPr>
          <p:spPr>
            <a:xfrm>
              <a:off x="5018313" y="2514600"/>
              <a:ext cx="257175" cy="2857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D4C19DDA-0402-84BA-1359-25D54041B299}"/>
                </a:ext>
              </a:extLst>
            </p:cNvPr>
            <p:cNvSpPr/>
            <p:nvPr/>
          </p:nvSpPr>
          <p:spPr>
            <a:xfrm>
              <a:off x="9710057" y="5505450"/>
              <a:ext cx="381000" cy="2476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F17FC0-0615-B56B-CEB6-975EA7BC5D0B}"/>
              </a:ext>
            </a:extLst>
          </p:cNvPr>
          <p:cNvSpPr txBox="1"/>
          <p:nvPr/>
        </p:nvSpPr>
        <p:spPr>
          <a:xfrm>
            <a:off x="9028339" y="4709430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BF9019A-B704-0FDF-88DF-537C016D2993}"/>
              </a:ext>
            </a:extLst>
          </p:cNvPr>
          <p:cNvSpPr txBox="1"/>
          <p:nvPr/>
        </p:nvSpPr>
        <p:spPr>
          <a:xfrm>
            <a:off x="5370739" y="1911801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ABD713E-30F7-5B0C-8092-2116A8878F82}"/>
              </a:ext>
            </a:extLst>
          </p:cNvPr>
          <p:cNvSpPr txBox="1"/>
          <p:nvPr/>
        </p:nvSpPr>
        <p:spPr>
          <a:xfrm>
            <a:off x="662669" y="2460171"/>
            <a:ext cx="550272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err="1"/>
              <a:t>Let's</a:t>
            </a:r>
            <a:r>
              <a:rPr lang="pt-PT" dirty="0"/>
              <a:t> </a:t>
            </a:r>
            <a:r>
              <a:rPr lang="pt-PT" err="1"/>
              <a:t>say</a:t>
            </a:r>
            <a:r>
              <a:rPr lang="pt-PT" dirty="0"/>
              <a:t> </a:t>
            </a:r>
            <a:r>
              <a:rPr lang="pt-PT" err="1"/>
              <a:t>that</a:t>
            </a:r>
            <a:r>
              <a:rPr lang="pt-PT" dirty="0"/>
              <a:t> </a:t>
            </a:r>
            <a:r>
              <a:rPr lang="pt-PT" err="1"/>
              <a:t>the</a:t>
            </a:r>
            <a:r>
              <a:rPr lang="pt-PT" dirty="0"/>
              <a:t> </a:t>
            </a:r>
            <a:r>
              <a:rPr lang="pt-PT" err="1"/>
              <a:t>slope</a:t>
            </a:r>
            <a:r>
              <a:rPr lang="pt-PT" dirty="0"/>
              <a:t> </a:t>
            </a:r>
            <a:r>
              <a:rPr lang="pt-PT" err="1"/>
              <a:t>of</a:t>
            </a:r>
            <a:r>
              <a:rPr lang="pt-PT" dirty="0"/>
              <a:t> </a:t>
            </a:r>
            <a:r>
              <a:rPr lang="pt-PT" err="1"/>
              <a:t>the</a:t>
            </a:r>
            <a:r>
              <a:rPr lang="pt-PT" dirty="0"/>
              <a:t> </a:t>
            </a:r>
            <a:r>
              <a:rPr lang="pt-PT" err="1"/>
              <a:t>line</a:t>
            </a:r>
            <a:r>
              <a:rPr lang="pt-PT" dirty="0"/>
              <a:t> </a:t>
            </a:r>
            <a:r>
              <a:rPr lang="pt-PT" err="1"/>
              <a:t>is</a:t>
            </a:r>
            <a:r>
              <a:rPr lang="pt-PT" dirty="0"/>
              <a:t> 0.25.</a:t>
            </a:r>
            <a:endParaRPr lang="pt-PT"/>
          </a:p>
          <a:p>
            <a:endParaRPr lang="pt-PT" dirty="0"/>
          </a:p>
          <a:p>
            <a:r>
              <a:rPr lang="pt-PT" dirty="0"/>
              <a:t>For 4 </a:t>
            </a:r>
            <a:r>
              <a:rPr lang="pt-PT" err="1"/>
              <a:t>units</a:t>
            </a:r>
            <a:r>
              <a:rPr lang="pt-PT" dirty="0"/>
              <a:t> </a:t>
            </a:r>
            <a:r>
              <a:rPr lang="pt-PT" err="1"/>
              <a:t>of</a:t>
            </a:r>
            <a:r>
              <a:rPr lang="pt-PT" dirty="0"/>
              <a:t> </a:t>
            </a:r>
            <a:r>
              <a:rPr lang="pt-PT" err="1"/>
              <a:t>Feature</a:t>
            </a:r>
            <a:r>
              <a:rPr lang="pt-PT" dirty="0"/>
              <a:t> 1 </a:t>
            </a:r>
            <a:r>
              <a:rPr lang="pt-PT" err="1"/>
              <a:t>we</a:t>
            </a:r>
            <a:r>
              <a:rPr lang="pt-PT" dirty="0"/>
              <a:t> </a:t>
            </a:r>
            <a:r>
              <a:rPr lang="pt-PT" err="1"/>
              <a:t>increase</a:t>
            </a:r>
            <a:r>
              <a:rPr lang="pt-PT" dirty="0"/>
              <a:t> 1 </a:t>
            </a:r>
            <a:r>
              <a:rPr lang="pt-PT" err="1"/>
              <a:t>unit</a:t>
            </a:r>
            <a:r>
              <a:rPr lang="pt-PT" dirty="0"/>
              <a:t> in </a:t>
            </a:r>
            <a:r>
              <a:rPr lang="pt-PT" err="1"/>
              <a:t>feature</a:t>
            </a:r>
            <a:r>
              <a:rPr lang="pt-PT" dirty="0"/>
              <a:t> 2.</a:t>
            </a:r>
          </a:p>
          <a:p>
            <a:endParaRPr lang="pt-PT" dirty="0"/>
          </a:p>
          <a:p>
            <a:r>
              <a:rPr lang="pt-PT" dirty="0"/>
              <a:t>PC1 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b="1" dirty="0">
                <a:solidFill>
                  <a:schemeClr val="tx2"/>
                </a:solidFill>
              </a:rPr>
              <a:t>linear </a:t>
            </a:r>
            <a:r>
              <a:rPr lang="pt-PT" b="1" dirty="0" err="1">
                <a:solidFill>
                  <a:schemeClr val="tx2"/>
                </a:solidFill>
              </a:rPr>
              <a:t>combination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Feature</a:t>
            </a:r>
            <a:r>
              <a:rPr lang="pt-PT" dirty="0"/>
              <a:t> 1 </a:t>
            </a:r>
            <a:r>
              <a:rPr lang="pt-PT" dirty="0" err="1"/>
              <a:t>and</a:t>
            </a:r>
            <a:r>
              <a:rPr lang="pt-PT" dirty="0"/>
              <a:t> 2.</a:t>
            </a:r>
          </a:p>
          <a:p>
            <a:pPr algn="r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05835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62A49F2E-DC98-C1A1-987D-1E49AAF87B6A}"/>
              </a:ext>
            </a:extLst>
          </p:cNvPr>
          <p:cNvSpPr/>
          <p:nvPr/>
        </p:nvSpPr>
        <p:spPr>
          <a:xfrm>
            <a:off x="6857999" y="3581399"/>
            <a:ext cx="489857" cy="16328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CCA951F-A632-0730-F68F-75DBECDEF3FB}"/>
              </a:ext>
            </a:extLst>
          </p:cNvPr>
          <p:cNvGrpSpPr/>
          <p:nvPr/>
        </p:nvGrpSpPr>
        <p:grpSpPr>
          <a:xfrm>
            <a:off x="3340079" y="1781175"/>
            <a:ext cx="6706074" cy="4248150"/>
            <a:chOff x="3387704" y="2266950"/>
            <a:chExt cx="6706074" cy="4248150"/>
          </a:xfrm>
        </p:grpSpPr>
        <p:pic>
          <p:nvPicPr>
            <p:cNvPr id="8" name="Imagem 7" descr="Uma imagem com texto, file, diagrama, captura de ecrã&#10;&#10;Descrição gerada automaticamente">
              <a:extLst>
                <a:ext uri="{FF2B5EF4-FFF2-40B4-BE49-F238E27FC236}">
                  <a16:creationId xmlns:a16="http://schemas.microsoft.com/office/drawing/2014/main" id="{64AACF26-A7D9-A5CD-78F7-DFC3B8535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87704" y="2266950"/>
              <a:ext cx="6673892" cy="4248150"/>
            </a:xfrm>
            <a:prstGeom prst="rect">
              <a:avLst/>
            </a:prstGeom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559923B5-C0FE-426C-09F8-6EF945232CB6}"/>
                </a:ext>
              </a:extLst>
            </p:cNvPr>
            <p:cNvSpPr/>
            <p:nvPr/>
          </p:nvSpPr>
          <p:spPr>
            <a:xfrm>
              <a:off x="9731828" y="4789714"/>
              <a:ext cx="361950" cy="2857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8DC00511-1970-B855-0660-CB4A60193E34}"/>
                </a:ext>
              </a:extLst>
            </p:cNvPr>
            <p:cNvSpPr/>
            <p:nvPr/>
          </p:nvSpPr>
          <p:spPr>
            <a:xfrm>
              <a:off x="7019924" y="2748642"/>
              <a:ext cx="1952625" cy="1343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BF9019A-B704-0FDF-88DF-537C016D2993}"/>
              </a:ext>
            </a:extLst>
          </p:cNvPr>
          <p:cNvSpPr txBox="1"/>
          <p:nvPr/>
        </p:nvSpPr>
        <p:spPr>
          <a:xfrm>
            <a:off x="5370739" y="1911801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F23406B-11C0-6950-F7BC-6E208CB7C48A}"/>
              </a:ext>
            </a:extLst>
          </p:cNvPr>
          <p:cNvSpPr/>
          <p:nvPr/>
        </p:nvSpPr>
        <p:spPr>
          <a:xfrm>
            <a:off x="9720942" y="4789714"/>
            <a:ext cx="40005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F17FC0-0615-B56B-CEB6-975EA7BC5D0B}"/>
              </a:ext>
            </a:extLst>
          </p:cNvPr>
          <p:cNvSpPr txBox="1"/>
          <p:nvPr/>
        </p:nvSpPr>
        <p:spPr>
          <a:xfrm>
            <a:off x="9418864" y="4785630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ABD713E-30F7-5B0C-8092-2116A8878F82}"/>
              </a:ext>
            </a:extLst>
          </p:cNvPr>
          <p:cNvSpPr txBox="1"/>
          <p:nvPr/>
        </p:nvSpPr>
        <p:spPr>
          <a:xfrm>
            <a:off x="6853919" y="2364921"/>
            <a:ext cx="422637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/>
              <a:t>In PCA </a:t>
            </a:r>
            <a:r>
              <a:rPr lang="pt-PT" dirty="0" err="1"/>
              <a:t>with</a:t>
            </a:r>
            <a:r>
              <a:rPr lang="pt-PT" dirty="0"/>
              <a:t> SVD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scale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vector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1 </a:t>
            </a:r>
            <a:r>
              <a:rPr lang="pt-PT" dirty="0" err="1"/>
              <a:t>unit</a:t>
            </a:r>
            <a:r>
              <a:rPr lang="pt-PT" dirty="0"/>
              <a:t> long.</a:t>
            </a:r>
          </a:p>
          <a:p>
            <a:endParaRPr lang="pt-PT" dirty="0"/>
          </a:p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vector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called</a:t>
            </a:r>
            <a:r>
              <a:rPr lang="pt-PT" dirty="0"/>
              <a:t> </a:t>
            </a:r>
            <a:r>
              <a:rPr lang="pt-PT" b="1" dirty="0" err="1">
                <a:solidFill>
                  <a:schemeClr val="tx2"/>
                </a:solidFill>
              </a:rPr>
              <a:t>Eigenvector</a:t>
            </a:r>
            <a:r>
              <a:rPr lang="pt-PT" dirty="0"/>
              <a:t> for PC1.</a:t>
            </a:r>
          </a:p>
          <a:p>
            <a:pPr algn="r"/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2.) </a:t>
            </a:r>
            <a:r>
              <a:rPr lang="pt-PT" dirty="0" err="1">
                <a:ea typeface="+mn-lt"/>
                <a:cs typeface="+mn-lt"/>
              </a:rPr>
              <a:t>Calculate</a:t>
            </a:r>
            <a:r>
              <a:rPr lang="pt-PT" dirty="0">
                <a:ea typeface="+mn-lt"/>
                <a:cs typeface="+mn-lt"/>
              </a:rPr>
              <a:t> PC1 </a:t>
            </a:r>
            <a:r>
              <a:rPr lang="pt-PT" dirty="0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 singular 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decomposition</a:t>
            </a:r>
            <a:r>
              <a:rPr lang="pt-PT" dirty="0">
                <a:ea typeface="+mn-lt"/>
                <a:cs typeface="+mn-lt"/>
              </a:rPr>
              <a:t> (SVD).</a:t>
            </a:r>
            <a:endParaRPr lang="pt-PT" dirty="0" err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6602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2781113F-C3E9-B656-AEA1-3F309FF5C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00" y="1807027"/>
            <a:ext cx="6453456" cy="415834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BF9019A-B704-0FDF-88DF-537C016D2993}"/>
              </a:ext>
            </a:extLst>
          </p:cNvPr>
          <p:cNvSpPr txBox="1"/>
          <p:nvPr/>
        </p:nvSpPr>
        <p:spPr>
          <a:xfrm>
            <a:off x="5370739" y="1911801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F23406B-11C0-6950-F7BC-6E208CB7C48A}"/>
              </a:ext>
            </a:extLst>
          </p:cNvPr>
          <p:cNvSpPr/>
          <p:nvPr/>
        </p:nvSpPr>
        <p:spPr>
          <a:xfrm>
            <a:off x="9622971" y="4757057"/>
            <a:ext cx="40005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F17FC0-0615-B56B-CEB6-975EA7BC5D0B}"/>
              </a:ext>
            </a:extLst>
          </p:cNvPr>
          <p:cNvSpPr txBox="1"/>
          <p:nvPr/>
        </p:nvSpPr>
        <p:spPr>
          <a:xfrm>
            <a:off x="9320893" y="4709430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ABBA1FE-9969-C868-D86B-BA55CB89FA93}"/>
              </a:ext>
            </a:extLst>
          </p:cNvPr>
          <p:cNvSpPr/>
          <p:nvPr/>
        </p:nvSpPr>
        <p:spPr>
          <a:xfrm>
            <a:off x="2917371" y="2035628"/>
            <a:ext cx="2394857" cy="24928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BA3C756-153A-7AC8-5169-5229D5E9835D}"/>
              </a:ext>
            </a:extLst>
          </p:cNvPr>
          <p:cNvSpPr txBox="1"/>
          <p:nvPr/>
        </p:nvSpPr>
        <p:spPr>
          <a:xfrm>
            <a:off x="1513114" y="2536371"/>
            <a:ext cx="431074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proportions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feature</a:t>
            </a:r>
            <a:r>
              <a:rPr lang="pt-PT" dirty="0"/>
              <a:t> are </a:t>
            </a:r>
            <a:r>
              <a:rPr lang="pt-PT" dirty="0" err="1"/>
              <a:t>called</a:t>
            </a:r>
            <a:r>
              <a:rPr lang="pt-PT" dirty="0"/>
              <a:t> </a:t>
            </a:r>
            <a:r>
              <a:rPr lang="pt-PT" b="1" dirty="0" err="1">
                <a:solidFill>
                  <a:schemeClr val="tx2"/>
                </a:solidFill>
              </a:rPr>
              <a:t>Loading</a:t>
            </a:r>
            <a:r>
              <a:rPr lang="pt-PT" b="1" dirty="0">
                <a:solidFill>
                  <a:schemeClr val="tx2"/>
                </a:solidFill>
              </a:rPr>
              <a:t> Scores</a:t>
            </a:r>
            <a:r>
              <a:rPr lang="pt-PT" dirty="0"/>
              <a:t>.</a:t>
            </a:r>
          </a:p>
          <a:p>
            <a:endParaRPr lang="pt-PT" dirty="0"/>
          </a:p>
          <a:p>
            <a:r>
              <a:rPr lang="pt-PT" dirty="0"/>
              <a:t>In </a:t>
            </a:r>
            <a:r>
              <a:rPr lang="pt-PT" dirty="0" err="1"/>
              <a:t>this</a:t>
            </a:r>
            <a:r>
              <a:rPr lang="pt-PT" dirty="0"/>
              <a:t> case,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Loading</a:t>
            </a:r>
            <a:r>
              <a:rPr lang="pt-PT" dirty="0"/>
              <a:t> Scores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Eigenvector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PC1 are 0.97 </a:t>
            </a:r>
            <a:r>
              <a:rPr lang="pt-PT" dirty="0" err="1"/>
              <a:t>and</a:t>
            </a:r>
            <a:r>
              <a:rPr lang="pt-PT" dirty="0"/>
              <a:t> 0.242.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2.) </a:t>
            </a:r>
            <a:r>
              <a:rPr lang="pt-PT" dirty="0" err="1">
                <a:ea typeface="+mn-lt"/>
                <a:cs typeface="+mn-lt"/>
              </a:rPr>
              <a:t>Calculate</a:t>
            </a:r>
            <a:r>
              <a:rPr lang="pt-PT" dirty="0">
                <a:ea typeface="+mn-lt"/>
                <a:cs typeface="+mn-lt"/>
              </a:rPr>
              <a:t> PC1 </a:t>
            </a:r>
            <a:r>
              <a:rPr lang="pt-PT" dirty="0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 singular 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decomposition</a:t>
            </a:r>
            <a:r>
              <a:rPr lang="pt-PT" dirty="0">
                <a:ea typeface="+mn-lt"/>
                <a:cs typeface="+mn-lt"/>
              </a:rPr>
              <a:t> (SVD). </a:t>
            </a:r>
            <a:endParaRPr lang="pt-PT" dirty="0" err="1"/>
          </a:p>
        </p:txBody>
      </p:sp>
    </p:spTree>
    <p:extLst>
      <p:ext uri="{BB962C8B-B14F-4D97-AF65-F5344CB8AC3E}">
        <p14:creationId xmlns:p14="http://schemas.microsoft.com/office/powerpoint/2010/main" val="2251243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6EEBD519-7EE5-4BC9-9CA1-1BEDAA3C2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958" y="1850571"/>
            <a:ext cx="6921542" cy="44522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BF9019A-B704-0FDF-88DF-537C016D2993}"/>
              </a:ext>
            </a:extLst>
          </p:cNvPr>
          <p:cNvSpPr txBox="1"/>
          <p:nvPr/>
        </p:nvSpPr>
        <p:spPr>
          <a:xfrm>
            <a:off x="5348968" y="1911801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F23406B-11C0-6950-F7BC-6E208CB7C48A}"/>
              </a:ext>
            </a:extLst>
          </p:cNvPr>
          <p:cNvSpPr/>
          <p:nvPr/>
        </p:nvSpPr>
        <p:spPr>
          <a:xfrm>
            <a:off x="9829800" y="4953000"/>
            <a:ext cx="40005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F17FC0-0615-B56B-CEB6-975EA7BC5D0B}"/>
              </a:ext>
            </a:extLst>
          </p:cNvPr>
          <p:cNvSpPr txBox="1"/>
          <p:nvPr/>
        </p:nvSpPr>
        <p:spPr>
          <a:xfrm>
            <a:off x="9527722" y="5057773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ABBA1FE-9969-C868-D86B-BA55CB89FA93}"/>
              </a:ext>
            </a:extLst>
          </p:cNvPr>
          <p:cNvSpPr/>
          <p:nvPr/>
        </p:nvSpPr>
        <p:spPr>
          <a:xfrm>
            <a:off x="2971800" y="2188028"/>
            <a:ext cx="2394857" cy="24928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3.) </a:t>
            </a:r>
            <a:r>
              <a:rPr lang="pt-PT" dirty="0" err="1">
                <a:ea typeface="+mn-lt"/>
                <a:cs typeface="+mn-lt"/>
              </a:rPr>
              <a:t>Calculate</a:t>
            </a:r>
            <a:r>
              <a:rPr lang="pt-PT" dirty="0">
                <a:ea typeface="+mn-lt"/>
                <a:cs typeface="+mn-lt"/>
              </a:rPr>
              <a:t> PC2 </a:t>
            </a:r>
            <a:r>
              <a:rPr lang="pt-PT" dirty="0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 singular 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decomposition</a:t>
            </a:r>
            <a:r>
              <a:rPr lang="pt-PT" dirty="0">
                <a:ea typeface="+mn-lt"/>
                <a:cs typeface="+mn-lt"/>
              </a:rPr>
              <a:t> (SVD).</a:t>
            </a:r>
            <a:endParaRPr lang="pt-PT" dirty="0" err="1">
              <a:ea typeface="+mn-lt"/>
              <a:cs typeface="+mn-lt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D8D30A8-53BD-7EEE-792B-20D477DF0393}"/>
              </a:ext>
            </a:extLst>
          </p:cNvPr>
          <p:cNvSpPr txBox="1"/>
          <p:nvPr/>
        </p:nvSpPr>
        <p:spPr>
          <a:xfrm>
            <a:off x="1763485" y="3048000"/>
            <a:ext cx="40168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 err="1"/>
              <a:t>Because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only</a:t>
            </a:r>
            <a:r>
              <a:rPr lang="pt-PT" dirty="0"/>
              <a:t> </a:t>
            </a:r>
            <a:r>
              <a:rPr lang="pt-PT" dirty="0" err="1"/>
              <a:t>have</a:t>
            </a:r>
            <a:r>
              <a:rPr lang="pt-PT" dirty="0"/>
              <a:t> 2 </a:t>
            </a:r>
            <a:r>
              <a:rPr lang="pt-PT" dirty="0" err="1"/>
              <a:t>features</a:t>
            </a:r>
            <a:r>
              <a:rPr lang="pt-PT" dirty="0"/>
              <a:t>, PC2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simply</a:t>
            </a:r>
            <a:r>
              <a:rPr lang="pt-PT" dirty="0"/>
              <a:t> 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line</a:t>
            </a:r>
            <a:r>
              <a:rPr lang="pt-PT" dirty="0"/>
              <a:t> </a:t>
            </a:r>
            <a:r>
              <a:rPr lang="pt-PT" dirty="0" err="1"/>
              <a:t>through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origin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perpendicular to PC1.</a:t>
            </a:r>
          </a:p>
        </p:txBody>
      </p:sp>
    </p:spTree>
    <p:extLst>
      <p:ext uri="{BB962C8B-B14F-4D97-AF65-F5344CB8AC3E}">
        <p14:creationId xmlns:p14="http://schemas.microsoft.com/office/powerpoint/2010/main" val="743607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Dimensionality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Reduction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Objective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transforming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high</a:t>
            </a:r>
            <a:r>
              <a:rPr lang="pt-PT" dirty="0">
                <a:ea typeface="+mn-lt"/>
                <a:cs typeface="+mn-lt"/>
              </a:rPr>
              <a:t>-dimensional data </a:t>
            </a:r>
            <a:r>
              <a:rPr lang="pt-PT" dirty="0" err="1">
                <a:ea typeface="+mn-lt"/>
                <a:cs typeface="+mn-lt"/>
              </a:rPr>
              <a:t>into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lower</a:t>
            </a:r>
            <a:r>
              <a:rPr lang="pt-PT" dirty="0">
                <a:ea typeface="+mn-lt"/>
                <a:cs typeface="+mn-lt"/>
              </a:rPr>
              <a:t>-dimensional </a:t>
            </a:r>
            <a:r>
              <a:rPr lang="pt-PT" dirty="0" err="1">
                <a:ea typeface="+mn-lt"/>
                <a:cs typeface="+mn-lt"/>
              </a:rPr>
              <a:t>representation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aiming</a:t>
            </a:r>
            <a:r>
              <a:rPr lang="pt-PT" dirty="0">
                <a:ea typeface="+mn-lt"/>
                <a:cs typeface="+mn-lt"/>
              </a:rPr>
              <a:t> to capture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essential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patterns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relationships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within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data </a:t>
            </a:r>
            <a:r>
              <a:rPr lang="pt-PT" dirty="0" err="1">
                <a:ea typeface="+mn-lt"/>
                <a:cs typeface="+mn-lt"/>
              </a:rPr>
              <a:t>while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minimizing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redundancy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noise.</a:t>
            </a:r>
            <a:endParaRPr lang="pt-PT" dirty="0" err="1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Why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reduce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dimensions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?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Simplifies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analysis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and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visualization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complex</a:t>
            </a:r>
            <a:r>
              <a:rPr lang="pt-PT" dirty="0">
                <a:ea typeface="+mn-lt"/>
                <a:cs typeface="+mn-lt"/>
              </a:rPr>
              <a:t> data;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Reduces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computational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complexity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memory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requirements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Helps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mitigate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curse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of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dimensionality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Improves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model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performance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and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generalization</a:t>
            </a:r>
            <a:r>
              <a:rPr lang="pt-PT" dirty="0">
                <a:ea typeface="+mn-lt"/>
                <a:cs typeface="+mn-lt"/>
              </a:rPr>
              <a:t>;</a:t>
            </a:r>
            <a:endParaRPr lang="pt-PT" dirty="0"/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Enhances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interpretability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understanding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underlying</a:t>
            </a:r>
            <a:r>
              <a:rPr lang="pt-PT" dirty="0">
                <a:ea typeface="+mn-lt"/>
                <a:cs typeface="+mn-lt"/>
              </a:rPr>
              <a:t> data </a:t>
            </a:r>
            <a:r>
              <a:rPr lang="pt-PT" dirty="0" err="1">
                <a:ea typeface="+mn-lt"/>
                <a:cs typeface="+mn-lt"/>
              </a:rPr>
              <a:t>patterns</a:t>
            </a:r>
            <a:r>
              <a:rPr lang="pt-PT" dirty="0">
                <a:ea typeface="+mn-lt"/>
                <a:cs typeface="+mn-lt"/>
              </a:rPr>
              <a:t>;</a:t>
            </a:r>
            <a:endParaRPr lang="pt-PT" dirty="0"/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2982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m file, diagrama, captura de ecrã, texto&#10;&#10;Descrição gerada automaticamente">
            <a:extLst>
              <a:ext uri="{FF2B5EF4-FFF2-40B4-BE49-F238E27FC236}">
                <a16:creationId xmlns:a16="http://schemas.microsoft.com/office/drawing/2014/main" id="{E1AA81A1-03E1-50EC-8380-715A4C77E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1157" y="1872342"/>
            <a:ext cx="6780028" cy="436517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BF9019A-B704-0FDF-88DF-537C016D2993}"/>
              </a:ext>
            </a:extLst>
          </p:cNvPr>
          <p:cNvSpPr txBox="1"/>
          <p:nvPr/>
        </p:nvSpPr>
        <p:spPr>
          <a:xfrm>
            <a:off x="5348968" y="1911801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F23406B-11C0-6950-F7BC-6E208CB7C48A}"/>
              </a:ext>
            </a:extLst>
          </p:cNvPr>
          <p:cNvSpPr/>
          <p:nvPr/>
        </p:nvSpPr>
        <p:spPr>
          <a:xfrm>
            <a:off x="9829800" y="4953000"/>
            <a:ext cx="40005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F17FC0-0615-B56B-CEB6-975EA7BC5D0B}"/>
              </a:ext>
            </a:extLst>
          </p:cNvPr>
          <p:cNvSpPr txBox="1"/>
          <p:nvPr/>
        </p:nvSpPr>
        <p:spPr>
          <a:xfrm>
            <a:off x="9527722" y="5057773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ABBA1FE-9969-C868-D86B-BA55CB89FA93}"/>
              </a:ext>
            </a:extLst>
          </p:cNvPr>
          <p:cNvSpPr/>
          <p:nvPr/>
        </p:nvSpPr>
        <p:spPr>
          <a:xfrm>
            <a:off x="2634343" y="2188028"/>
            <a:ext cx="2394857" cy="249282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3.) </a:t>
            </a:r>
            <a:r>
              <a:rPr lang="pt-PT" dirty="0" err="1">
                <a:ea typeface="+mn-lt"/>
                <a:cs typeface="+mn-lt"/>
              </a:rPr>
              <a:t>Calculate</a:t>
            </a:r>
            <a:r>
              <a:rPr lang="pt-PT" dirty="0">
                <a:ea typeface="+mn-lt"/>
                <a:cs typeface="+mn-lt"/>
              </a:rPr>
              <a:t> PC2 </a:t>
            </a:r>
            <a:r>
              <a:rPr lang="pt-PT" dirty="0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 singular </a:t>
            </a:r>
            <a:r>
              <a:rPr lang="pt-PT" dirty="0" err="1">
                <a:ea typeface="+mn-lt"/>
                <a:cs typeface="+mn-lt"/>
              </a:rPr>
              <a:t>value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decomposition</a:t>
            </a:r>
            <a:r>
              <a:rPr lang="pt-PT" dirty="0">
                <a:ea typeface="+mn-lt"/>
                <a:cs typeface="+mn-lt"/>
              </a:rPr>
              <a:t> (SVD).</a:t>
            </a:r>
            <a:endParaRPr lang="pt-PT" dirty="0" err="1">
              <a:ea typeface="+mn-lt"/>
              <a:cs typeface="+mn-lt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F7B9506-F286-03FF-0AB8-6FE9530EB53E}"/>
              </a:ext>
            </a:extLst>
          </p:cNvPr>
          <p:cNvSpPr txBox="1"/>
          <p:nvPr/>
        </p:nvSpPr>
        <p:spPr>
          <a:xfrm>
            <a:off x="1970315" y="3047999"/>
            <a:ext cx="392974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Loading</a:t>
            </a:r>
            <a:r>
              <a:rPr lang="pt-PT" dirty="0">
                <a:ea typeface="+mn-lt"/>
                <a:cs typeface="+mn-lt"/>
              </a:rPr>
              <a:t> Scores 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Eigenvector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 PC2 are –0.242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0.97.</a:t>
            </a:r>
          </a:p>
          <a:p>
            <a:pPr algn="l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08025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m diagrama, texto, captura de ecrã, file&#10;&#10;Descrição gerada automaticamente">
            <a:extLst>
              <a:ext uri="{FF2B5EF4-FFF2-40B4-BE49-F238E27FC236}">
                <a16:creationId xmlns:a16="http://schemas.microsoft.com/office/drawing/2014/main" id="{A83360E4-1AD0-5ACC-A5A4-5838CC5C4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699" y="1785257"/>
            <a:ext cx="6932429" cy="446314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BF9019A-B704-0FDF-88DF-537C016D2993}"/>
              </a:ext>
            </a:extLst>
          </p:cNvPr>
          <p:cNvSpPr txBox="1"/>
          <p:nvPr/>
        </p:nvSpPr>
        <p:spPr>
          <a:xfrm>
            <a:off x="5370739" y="1879144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1F23406B-11C0-6950-F7BC-6E208CB7C48A}"/>
              </a:ext>
            </a:extLst>
          </p:cNvPr>
          <p:cNvSpPr/>
          <p:nvPr/>
        </p:nvSpPr>
        <p:spPr>
          <a:xfrm>
            <a:off x="9851571" y="4953000"/>
            <a:ext cx="40005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F17FC0-0615-B56B-CEB6-975EA7BC5D0B}"/>
              </a:ext>
            </a:extLst>
          </p:cNvPr>
          <p:cNvSpPr txBox="1"/>
          <p:nvPr/>
        </p:nvSpPr>
        <p:spPr>
          <a:xfrm>
            <a:off x="9527722" y="4948916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ABBA1FE-9969-C868-D86B-BA55CB89FA93}"/>
              </a:ext>
            </a:extLst>
          </p:cNvPr>
          <p:cNvSpPr/>
          <p:nvPr/>
        </p:nvSpPr>
        <p:spPr>
          <a:xfrm>
            <a:off x="2634343" y="2285999"/>
            <a:ext cx="3516085" cy="23730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4.) </a:t>
            </a:r>
            <a:r>
              <a:rPr lang="pt-PT" dirty="0" err="1">
                <a:ea typeface="+mn-lt"/>
                <a:cs typeface="+mn-lt"/>
              </a:rPr>
              <a:t>Get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final </a:t>
            </a:r>
            <a:r>
              <a:rPr lang="pt-PT" dirty="0" err="1">
                <a:ea typeface="+mn-lt"/>
                <a:cs typeface="+mn-lt"/>
              </a:rPr>
              <a:t>coordinates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along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PCs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 err="1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0422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4.) </a:t>
            </a:r>
            <a:r>
              <a:rPr lang="pt-PT" dirty="0" err="1">
                <a:ea typeface="+mn-lt"/>
                <a:cs typeface="+mn-lt"/>
              </a:rPr>
              <a:t>Get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 final </a:t>
            </a:r>
            <a:r>
              <a:rPr lang="pt-PT" dirty="0" err="1">
                <a:ea typeface="+mn-lt"/>
                <a:cs typeface="+mn-lt"/>
              </a:rPr>
              <a:t>coordinates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along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PCs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 err="1">
              <a:ea typeface="+mn-lt"/>
              <a:cs typeface="+mn-lt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74C1CCF-B96F-B20E-367D-13052ADE5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027" y="2125436"/>
            <a:ext cx="5993947" cy="435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98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AED7117F-DA96-D942-0AD8-98C1CAD5E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141" y="1823357"/>
            <a:ext cx="6777718" cy="47407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4.) </a:t>
            </a:r>
            <a:r>
              <a:rPr lang="pt-PT" dirty="0" err="1">
                <a:ea typeface="+mn-lt"/>
                <a:cs typeface="+mn-lt"/>
              </a:rPr>
              <a:t>Get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 final </a:t>
            </a:r>
            <a:r>
              <a:rPr lang="pt-PT" dirty="0" err="1">
                <a:ea typeface="+mn-lt"/>
                <a:cs typeface="+mn-lt"/>
              </a:rPr>
              <a:t>coordinates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along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PCs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 err="1">
              <a:ea typeface="+mn-lt"/>
              <a:cs typeface="+mn-lt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AAFEC3-8DDC-DD06-9979-C5E242125FAE}"/>
              </a:ext>
            </a:extLst>
          </p:cNvPr>
          <p:cNvSpPr txBox="1"/>
          <p:nvPr/>
        </p:nvSpPr>
        <p:spPr>
          <a:xfrm>
            <a:off x="1142999" y="3453492"/>
            <a:ext cx="43869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 err="1"/>
              <a:t>Rotate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graph</a:t>
            </a:r>
            <a:r>
              <a:rPr lang="pt-PT" dirty="0"/>
              <a:t> </a:t>
            </a:r>
            <a:r>
              <a:rPr lang="pt-PT" dirty="0" err="1"/>
              <a:t>so</a:t>
            </a:r>
            <a:r>
              <a:rPr lang="pt-PT" dirty="0"/>
              <a:t> PC1 </a:t>
            </a:r>
            <a:r>
              <a:rPr lang="pt-PT" dirty="0" err="1"/>
              <a:t>is</a:t>
            </a:r>
            <a:r>
              <a:rPr lang="pt-PT" dirty="0"/>
              <a:t> horizontal. </a:t>
            </a:r>
          </a:p>
        </p:txBody>
      </p:sp>
    </p:spTree>
    <p:extLst>
      <p:ext uri="{BB962C8B-B14F-4D97-AF65-F5344CB8AC3E}">
        <p14:creationId xmlns:p14="http://schemas.microsoft.com/office/powerpoint/2010/main" val="4229818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m texto, captura de ecrã, Tipo de letra, design&#10;&#10;Descrição gerada automaticamente">
            <a:extLst>
              <a:ext uri="{FF2B5EF4-FFF2-40B4-BE49-F238E27FC236}">
                <a16:creationId xmlns:a16="http://schemas.microsoft.com/office/drawing/2014/main" id="{CCBB3C0C-08F8-F555-4EAE-2FB0B63CE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039" y="1655989"/>
            <a:ext cx="6905625" cy="49434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4.) </a:t>
            </a:r>
            <a:r>
              <a:rPr lang="pt-PT" dirty="0" err="1">
                <a:ea typeface="+mn-lt"/>
                <a:cs typeface="+mn-lt"/>
              </a:rPr>
              <a:t>Get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 final </a:t>
            </a:r>
            <a:r>
              <a:rPr lang="pt-PT" dirty="0" err="1">
                <a:ea typeface="+mn-lt"/>
                <a:cs typeface="+mn-lt"/>
              </a:rPr>
              <a:t>coordinates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along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PCs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 err="1">
              <a:ea typeface="+mn-lt"/>
              <a:cs typeface="+mn-lt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AAFEC3-8DDC-DD06-9979-C5E242125FAE}"/>
              </a:ext>
            </a:extLst>
          </p:cNvPr>
          <p:cNvSpPr txBox="1"/>
          <p:nvPr/>
        </p:nvSpPr>
        <p:spPr>
          <a:xfrm>
            <a:off x="2982685" y="3223531"/>
            <a:ext cx="43869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err="1"/>
              <a:t>We</a:t>
            </a:r>
            <a:r>
              <a:rPr lang="pt-PT" dirty="0"/>
              <a:t> can</a:t>
            </a:r>
            <a:r>
              <a:rPr lang="pt-PT" dirty="0">
                <a:latin typeface="Aptos"/>
                <a:cs typeface="Times New Roman"/>
              </a:rPr>
              <a:t> </a:t>
            </a:r>
            <a:r>
              <a:rPr lang="pt-PT" err="1"/>
              <a:t>now</a:t>
            </a:r>
            <a:r>
              <a:rPr lang="pt-PT" dirty="0"/>
              <a:t> </a:t>
            </a:r>
            <a:r>
              <a:rPr lang="pt-PT" err="1"/>
              <a:t>map</a:t>
            </a:r>
            <a:r>
              <a:rPr lang="pt-PT" dirty="0"/>
              <a:t> </a:t>
            </a:r>
            <a:r>
              <a:rPr lang="pt-PT" err="1"/>
              <a:t>the</a:t>
            </a:r>
            <a:r>
              <a:rPr lang="pt-PT" dirty="0"/>
              <a:t> </a:t>
            </a:r>
            <a:r>
              <a:rPr lang="pt-PT" err="1"/>
              <a:t>projected</a:t>
            </a:r>
            <a:r>
              <a:rPr lang="pt-PT" dirty="0"/>
              <a:t> </a:t>
            </a:r>
            <a:r>
              <a:rPr lang="pt-PT" err="1"/>
              <a:t>points</a:t>
            </a:r>
            <a:r>
              <a:rPr lang="pt-PT" dirty="0"/>
              <a:t> </a:t>
            </a:r>
            <a:r>
              <a:rPr lang="pt-PT" err="1"/>
              <a:t>bach</a:t>
            </a:r>
            <a:r>
              <a:rPr lang="pt-PT" dirty="0"/>
              <a:t> to </a:t>
            </a:r>
            <a:r>
              <a:rPr lang="pt-PT" err="1"/>
              <a:t>the</a:t>
            </a:r>
            <a:r>
              <a:rPr lang="pt-PT" dirty="0"/>
              <a:t> samples.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5C2AC3E-4277-867F-703E-859E4B0CF36B}"/>
              </a:ext>
            </a:extLst>
          </p:cNvPr>
          <p:cNvSpPr/>
          <p:nvPr/>
        </p:nvSpPr>
        <p:spPr>
          <a:xfrm>
            <a:off x="8239125" y="3390900"/>
            <a:ext cx="3771900" cy="6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1CF77CD-B839-E5FC-5FBB-8DB328776325}"/>
              </a:ext>
            </a:extLst>
          </p:cNvPr>
          <p:cNvSpPr txBox="1"/>
          <p:nvPr/>
        </p:nvSpPr>
        <p:spPr>
          <a:xfrm>
            <a:off x="9696449" y="3544660"/>
            <a:ext cx="119742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/>
              <a:t>Sample 1</a:t>
            </a:r>
          </a:p>
        </p:txBody>
      </p:sp>
    </p:spTree>
    <p:extLst>
      <p:ext uri="{BB962C8B-B14F-4D97-AF65-F5344CB8AC3E}">
        <p14:creationId xmlns:p14="http://schemas.microsoft.com/office/powerpoint/2010/main" val="3184070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1066685-98A9-AD87-A15E-EB6D3FB22C34}"/>
              </a:ext>
            </a:extLst>
          </p:cNvPr>
          <p:cNvGrpSpPr/>
          <p:nvPr/>
        </p:nvGrpSpPr>
        <p:grpSpPr>
          <a:xfrm>
            <a:off x="5087710" y="1891392"/>
            <a:ext cx="7018565" cy="4623707"/>
            <a:chOff x="4898571" y="1230085"/>
            <a:chExt cx="7170965" cy="5267325"/>
          </a:xfrm>
        </p:grpSpPr>
        <p:pic>
          <p:nvPicPr>
            <p:cNvPr id="8" name="Imagem 7" descr="Uma imagem com texto, captura de ecrã, Tipo de letra, design&#10;&#10;Descrição gerada automaticamente">
              <a:extLst>
                <a:ext uri="{FF2B5EF4-FFF2-40B4-BE49-F238E27FC236}">
                  <a16:creationId xmlns:a16="http://schemas.microsoft.com/office/drawing/2014/main" id="{D5F383DA-47CC-25B9-22A2-B99CFF550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66607" y="1416502"/>
              <a:ext cx="7102929" cy="5080908"/>
            </a:xfrm>
            <a:prstGeom prst="rect">
              <a:avLst/>
            </a:prstGeom>
          </p:spPr>
        </p:pic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5E3E1E7-0F7F-C4B3-CE47-A44C73AD57B3}"/>
                </a:ext>
              </a:extLst>
            </p:cNvPr>
            <p:cNvSpPr/>
            <p:nvPr/>
          </p:nvSpPr>
          <p:spPr>
            <a:xfrm>
              <a:off x="4898571" y="1230085"/>
              <a:ext cx="2079171" cy="23513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C597614-2E30-6619-FC5A-B8F9AD04B73E}"/>
              </a:ext>
            </a:extLst>
          </p:cNvPr>
          <p:cNvSpPr txBox="1"/>
          <p:nvPr/>
        </p:nvSpPr>
        <p:spPr>
          <a:xfrm>
            <a:off x="2973160" y="3233056"/>
            <a:ext cx="43869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err="1"/>
              <a:t>We</a:t>
            </a:r>
            <a:r>
              <a:rPr lang="pt-PT" dirty="0"/>
              <a:t> can</a:t>
            </a:r>
            <a:r>
              <a:rPr lang="pt-PT" dirty="0">
                <a:latin typeface="Aptos"/>
                <a:cs typeface="Times New Roman"/>
              </a:rPr>
              <a:t> </a:t>
            </a:r>
            <a:r>
              <a:rPr lang="pt-PT" err="1"/>
              <a:t>now</a:t>
            </a:r>
            <a:r>
              <a:rPr lang="pt-PT" dirty="0"/>
              <a:t> </a:t>
            </a:r>
            <a:r>
              <a:rPr lang="pt-PT" err="1"/>
              <a:t>map</a:t>
            </a:r>
            <a:r>
              <a:rPr lang="pt-PT" dirty="0"/>
              <a:t> </a:t>
            </a:r>
            <a:r>
              <a:rPr lang="pt-PT" err="1"/>
              <a:t>the</a:t>
            </a:r>
            <a:r>
              <a:rPr lang="pt-PT" dirty="0"/>
              <a:t> </a:t>
            </a:r>
            <a:r>
              <a:rPr lang="pt-PT" err="1"/>
              <a:t>projected</a:t>
            </a:r>
            <a:r>
              <a:rPr lang="pt-PT" dirty="0"/>
              <a:t> </a:t>
            </a:r>
            <a:r>
              <a:rPr lang="pt-PT" err="1"/>
              <a:t>points</a:t>
            </a:r>
            <a:r>
              <a:rPr lang="pt-PT" dirty="0"/>
              <a:t> </a:t>
            </a:r>
            <a:r>
              <a:rPr lang="pt-PT" err="1"/>
              <a:t>bach</a:t>
            </a:r>
            <a:r>
              <a:rPr lang="pt-PT" dirty="0"/>
              <a:t> to </a:t>
            </a:r>
            <a:r>
              <a:rPr lang="pt-PT" err="1"/>
              <a:t>the</a:t>
            </a:r>
            <a:r>
              <a:rPr lang="pt-PT" dirty="0"/>
              <a:t> samples.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4.) </a:t>
            </a:r>
            <a:r>
              <a:rPr lang="pt-PT" dirty="0" err="1">
                <a:ea typeface="+mn-lt"/>
                <a:cs typeface="+mn-lt"/>
              </a:rPr>
              <a:t>Get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 final </a:t>
            </a:r>
            <a:r>
              <a:rPr lang="pt-PT" dirty="0" err="1">
                <a:ea typeface="+mn-lt"/>
                <a:cs typeface="+mn-lt"/>
              </a:rPr>
              <a:t>coordinates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along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 </a:t>
            </a:r>
            <a:r>
              <a:rPr lang="pt-PT" dirty="0" err="1">
                <a:ea typeface="+mn-lt"/>
                <a:cs typeface="+mn-lt"/>
              </a:rPr>
              <a:t>PCs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 err="1">
              <a:ea typeface="+mn-lt"/>
              <a:cs typeface="+mn-lt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Step</a:t>
            </a:r>
          </a:p>
        </p:txBody>
      </p:sp>
    </p:spTree>
    <p:extLst>
      <p:ext uri="{BB962C8B-B14F-4D97-AF65-F5344CB8AC3E}">
        <p14:creationId xmlns:p14="http://schemas.microsoft.com/office/powerpoint/2010/main" val="3177601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–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Explained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Variance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0C5552F-5CDF-D848-160E-B038778D355D}"/>
              </a:ext>
            </a:extLst>
          </p:cNvPr>
          <p:cNvGrpSpPr/>
          <p:nvPr/>
        </p:nvGrpSpPr>
        <p:grpSpPr>
          <a:xfrm>
            <a:off x="4016829" y="1197428"/>
            <a:ext cx="7737021" cy="5321753"/>
            <a:chOff x="4016829" y="1197428"/>
            <a:chExt cx="7737021" cy="5321753"/>
          </a:xfrm>
        </p:grpSpPr>
        <p:pic>
          <p:nvPicPr>
            <p:cNvPr id="9" name="Imagem 8" descr="Uma imagem com texto, captura de ecrã, Tipo de letra, design&#10;&#10;Descrição gerada automaticamente">
              <a:extLst>
                <a:ext uri="{FF2B5EF4-FFF2-40B4-BE49-F238E27FC236}">
                  <a16:creationId xmlns:a16="http://schemas.microsoft.com/office/drawing/2014/main" id="{333999D9-4547-B8A2-D571-F9E3FE991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22582" y="1259765"/>
              <a:ext cx="7631268" cy="5259416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7985DDA-618E-5A40-5ADD-D8A8D1FECF14}"/>
                </a:ext>
              </a:extLst>
            </p:cNvPr>
            <p:cNvSpPr/>
            <p:nvPr/>
          </p:nvSpPr>
          <p:spPr>
            <a:xfrm>
              <a:off x="4016829" y="1197428"/>
              <a:ext cx="2177142" cy="23730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12" name="Imagem 11" descr="Uma imagem com texto, Tipo de letra, captura de ecrã, file&#10;&#10;Descrição gerada automaticamente">
            <a:extLst>
              <a:ext uri="{FF2B5EF4-FFF2-40B4-BE49-F238E27FC236}">
                <a16:creationId xmlns:a16="http://schemas.microsoft.com/office/drawing/2014/main" id="{7FA223C1-5219-B5D7-0403-A0812356F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68" y="1321254"/>
            <a:ext cx="5086350" cy="1559379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E9251B6-09C4-66A4-5BA0-68B033945D76}"/>
              </a:ext>
            </a:extLst>
          </p:cNvPr>
          <p:cNvSpPr txBox="1"/>
          <p:nvPr/>
        </p:nvSpPr>
        <p:spPr>
          <a:xfrm>
            <a:off x="587829" y="3189514"/>
            <a:ext cx="596537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 err="1"/>
              <a:t>Let's</a:t>
            </a:r>
            <a:r>
              <a:rPr lang="pt-PT" dirty="0"/>
              <a:t> </a:t>
            </a:r>
            <a:r>
              <a:rPr lang="pt-PT" dirty="0" err="1"/>
              <a:t>say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Eigenvalue</a:t>
            </a:r>
            <a:r>
              <a:rPr lang="pt-PT" dirty="0"/>
              <a:t> for PC1 </a:t>
            </a:r>
            <a:r>
              <a:rPr lang="pt-PT" dirty="0" err="1"/>
              <a:t>is</a:t>
            </a:r>
            <a:r>
              <a:rPr lang="pt-PT" dirty="0"/>
              <a:t> 15 </a:t>
            </a:r>
            <a:r>
              <a:rPr lang="pt-PT" dirty="0" err="1"/>
              <a:t>and</a:t>
            </a:r>
            <a:r>
              <a:rPr lang="pt-PT" dirty="0"/>
              <a:t> for PC2 </a:t>
            </a:r>
            <a:r>
              <a:rPr lang="pt-PT" dirty="0" err="1"/>
              <a:t>is</a:t>
            </a:r>
            <a:r>
              <a:rPr lang="pt-PT" dirty="0"/>
              <a:t> 3.</a:t>
            </a:r>
          </a:p>
          <a:p>
            <a:endParaRPr lang="pt-PT" dirty="0"/>
          </a:p>
          <a:p>
            <a:r>
              <a:rPr lang="pt-PT" err="1"/>
              <a:t>The</a:t>
            </a:r>
            <a:r>
              <a:rPr lang="pt-PT" dirty="0"/>
              <a:t> </a:t>
            </a:r>
            <a:r>
              <a:rPr lang="pt-PT" b="1" err="1">
                <a:solidFill>
                  <a:schemeClr val="tx2"/>
                </a:solidFill>
              </a:rPr>
              <a:t>explained</a:t>
            </a:r>
            <a:r>
              <a:rPr lang="pt-PT" b="1" dirty="0">
                <a:solidFill>
                  <a:schemeClr val="tx2"/>
                </a:solidFill>
              </a:rPr>
              <a:t> </a:t>
            </a:r>
            <a:r>
              <a:rPr lang="pt-PT" b="1" err="1">
                <a:solidFill>
                  <a:schemeClr val="tx2"/>
                </a:solidFill>
              </a:rPr>
              <a:t>variance</a:t>
            </a:r>
            <a:r>
              <a:rPr lang="pt-PT" dirty="0"/>
              <a:t> </a:t>
            </a:r>
            <a:r>
              <a:rPr lang="pt-PT" err="1"/>
              <a:t>of</a:t>
            </a:r>
            <a:r>
              <a:rPr lang="pt-PT" dirty="0"/>
              <a:t> PC1 = 15 / (15 + 3) = 0.83 = 83%</a:t>
            </a:r>
          </a:p>
          <a:p>
            <a:r>
              <a:rPr lang="pt-PT" dirty="0"/>
              <a:t>For PC2 = 3 / (15 + 3) = 0.17 = 17%</a:t>
            </a:r>
          </a:p>
        </p:txBody>
      </p:sp>
    </p:spTree>
    <p:extLst>
      <p:ext uri="{BB962C8B-B14F-4D97-AF65-F5344CB8AC3E}">
        <p14:creationId xmlns:p14="http://schemas.microsoft.com/office/powerpoint/2010/main" val="12774919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–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Explained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Variance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–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Scree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Plot</a:t>
            </a:r>
          </a:p>
        </p:txBody>
      </p:sp>
      <p:pic>
        <p:nvPicPr>
          <p:cNvPr id="8" name="Marcador de Posição de Conteúdo 7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090678C2-CA2D-0595-A35B-3F776B5BA2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171" y="1749437"/>
            <a:ext cx="11201400" cy="4351313"/>
          </a:xfr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83605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with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more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Features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/>
              <a:t>PCA </a:t>
            </a:r>
            <a:r>
              <a:rPr lang="pt-PT" dirty="0" err="1"/>
              <a:t>with</a:t>
            </a:r>
            <a:r>
              <a:rPr lang="pt-PT" dirty="0"/>
              <a:t> 3 </a:t>
            </a:r>
            <a:r>
              <a:rPr lang="pt-PT" dirty="0" err="1"/>
              <a:t>or</a:t>
            </a:r>
            <a:r>
              <a:rPr lang="pt-PT" dirty="0"/>
              <a:t> more </a:t>
            </a:r>
            <a:r>
              <a:rPr lang="pt-PT" dirty="0" err="1"/>
              <a:t>features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pretty</a:t>
            </a:r>
            <a:r>
              <a:rPr lang="pt-PT" dirty="0"/>
              <a:t> </a:t>
            </a:r>
            <a:r>
              <a:rPr lang="pt-PT" dirty="0" err="1"/>
              <a:t>much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same</a:t>
            </a:r>
            <a:r>
              <a:rPr lang="pt-PT" dirty="0"/>
              <a:t> as 2 </a:t>
            </a:r>
            <a:r>
              <a:rPr lang="pt-PT" dirty="0" err="1"/>
              <a:t>features</a:t>
            </a:r>
            <a:r>
              <a:rPr lang="pt-PT" dirty="0"/>
              <a:t>...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73629387-75D6-1141-7F88-CCC8E303C552}"/>
              </a:ext>
            </a:extLst>
          </p:cNvPr>
          <p:cNvGraphicFramePr>
            <a:graphicFrameLocks noGrp="1"/>
          </p:cNvGraphicFramePr>
          <p:nvPr/>
        </p:nvGraphicFramePr>
        <p:xfrm>
          <a:off x="672737" y="3117233"/>
          <a:ext cx="4865997" cy="259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405">
                  <a:extLst>
                    <a:ext uri="{9D8B030D-6E8A-4147-A177-3AD203B41FA5}">
                      <a16:colId xmlns:a16="http://schemas.microsoft.com/office/drawing/2014/main" val="2916295107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2498871462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3355439174"/>
                    </a:ext>
                  </a:extLst>
                </a:gridCol>
                <a:gridCol w="1157964">
                  <a:extLst>
                    <a:ext uri="{9D8B030D-6E8A-4147-A177-3AD203B41FA5}">
                      <a16:colId xmlns:a16="http://schemas.microsoft.com/office/drawing/2014/main" val="112486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1</a:t>
                      </a:r>
                    </a:p>
                  </a:txBody>
                  <a:tcPr>
                    <a:lnL w="0">
                      <a:noFill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 err="1"/>
                        <a:t>Feature</a:t>
                      </a:r>
                      <a:r>
                        <a:rPr lang="pt-PT" dirty="0"/>
                        <a:t> 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70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1</a:t>
                      </a:r>
                    </a:p>
                  </a:txBody>
                  <a:tcPr>
                    <a:lnT w="0">
                      <a:noFill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80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44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21307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24794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758388"/>
                  </a:ext>
                </a:extLst>
              </a:tr>
            </a:tbl>
          </a:graphicData>
        </a:graphic>
      </p:graphicFrame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0FE6F9E9-07DA-F622-089D-76892AE80E9A}"/>
              </a:ext>
            </a:extLst>
          </p:cNvPr>
          <p:cNvSpPr/>
          <p:nvPr/>
        </p:nvSpPr>
        <p:spPr>
          <a:xfrm>
            <a:off x="5714999" y="4256314"/>
            <a:ext cx="1034142" cy="3156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580FFC9-8A68-60B4-EEF0-6B27DBBA7E76}"/>
              </a:ext>
            </a:extLst>
          </p:cNvPr>
          <p:cNvSpPr txBox="1"/>
          <p:nvPr/>
        </p:nvSpPr>
        <p:spPr>
          <a:xfrm>
            <a:off x="5845629" y="2623456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2F7CFCC-0BC2-E687-6D6F-E5DF9C8EE337}"/>
              </a:ext>
            </a:extLst>
          </p:cNvPr>
          <p:cNvGrpSpPr/>
          <p:nvPr/>
        </p:nvGrpSpPr>
        <p:grpSpPr>
          <a:xfrm>
            <a:off x="7068911" y="2383971"/>
            <a:ext cx="4818289" cy="4044043"/>
            <a:chOff x="7068911" y="2383971"/>
            <a:chExt cx="4818289" cy="4044043"/>
          </a:xfrm>
        </p:grpSpPr>
        <p:pic>
          <p:nvPicPr>
            <p:cNvPr id="8" name="Imagem 7" descr="Uma imagem com texto, captura de ecrã, Tipo de letra, diagrama&#10;&#10;Descrição gerada automaticamente">
              <a:extLst>
                <a:ext uri="{FF2B5EF4-FFF2-40B4-BE49-F238E27FC236}">
                  <a16:creationId xmlns:a16="http://schemas.microsoft.com/office/drawing/2014/main" id="{DB8E9E23-2F34-2A94-6787-9BF76B2E1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8911" y="2389414"/>
              <a:ext cx="4781550" cy="4038600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A10E5F1-90CA-ECA7-D538-2E0A53DDA53E}"/>
                </a:ext>
              </a:extLst>
            </p:cNvPr>
            <p:cNvSpPr/>
            <p:nvPr/>
          </p:nvSpPr>
          <p:spPr>
            <a:xfrm>
              <a:off x="7467600" y="2383971"/>
              <a:ext cx="4419600" cy="9579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9D8C8263-2C7D-004B-857F-AEDF9893C35B}"/>
                </a:ext>
              </a:extLst>
            </p:cNvPr>
            <p:cNvSpPr/>
            <p:nvPr/>
          </p:nvSpPr>
          <p:spPr>
            <a:xfrm>
              <a:off x="10243457" y="5475513"/>
              <a:ext cx="979714" cy="304800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36ED044-5EC5-80E1-18A4-9CDE4E9A0E79}"/>
              </a:ext>
            </a:extLst>
          </p:cNvPr>
          <p:cNvSpPr txBox="1"/>
          <p:nvPr/>
        </p:nvSpPr>
        <p:spPr>
          <a:xfrm>
            <a:off x="10341429" y="6270170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err="1"/>
              <a:t>Feature</a:t>
            </a:r>
            <a:r>
              <a:rPr lang="pt-PT" sz="2000" b="1" dirty="0"/>
              <a:t> 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4856810-7D32-6560-FF89-F933D243034C}"/>
              </a:ext>
            </a:extLst>
          </p:cNvPr>
          <p:cNvSpPr txBox="1"/>
          <p:nvPr/>
        </p:nvSpPr>
        <p:spPr>
          <a:xfrm>
            <a:off x="10722430" y="5301341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/>
              <a:t>Feature 3</a:t>
            </a: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385086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ção de Conteúdo 20" descr="Uma imagem com diagrama, file, captura de ecrã, Gráfico&#10;&#10;Descrição gerada automaticamente">
            <a:extLst>
              <a:ext uri="{FF2B5EF4-FFF2-40B4-BE49-F238E27FC236}">
                <a16:creationId xmlns:a16="http://schemas.microsoft.com/office/drawing/2014/main" id="{F4C99C2F-32F8-FE5A-E155-442817936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8771" y="1053112"/>
            <a:ext cx="8262257" cy="5232334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with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more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Features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580FFC9-8A68-60B4-EEF0-6B27DBBA7E76}"/>
              </a:ext>
            </a:extLst>
          </p:cNvPr>
          <p:cNvSpPr txBox="1"/>
          <p:nvPr/>
        </p:nvSpPr>
        <p:spPr>
          <a:xfrm>
            <a:off x="5050972" y="1589313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2B39984-5539-F97E-64F7-91C000B1D110}"/>
              </a:ext>
            </a:extLst>
          </p:cNvPr>
          <p:cNvSpPr/>
          <p:nvPr/>
        </p:nvSpPr>
        <p:spPr>
          <a:xfrm>
            <a:off x="5943600" y="957942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37579EF-B353-3211-76F4-0AC81EADBCFC}"/>
              </a:ext>
            </a:extLst>
          </p:cNvPr>
          <p:cNvSpPr/>
          <p:nvPr/>
        </p:nvSpPr>
        <p:spPr>
          <a:xfrm>
            <a:off x="10003972" y="4833256"/>
            <a:ext cx="1034143" cy="40277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DF8681D-171F-D40A-5946-8426B49F59B6}"/>
              </a:ext>
            </a:extLst>
          </p:cNvPr>
          <p:cNvSpPr/>
          <p:nvPr/>
        </p:nvSpPr>
        <p:spPr>
          <a:xfrm>
            <a:off x="9666514" y="3080655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4856810-7D32-6560-FF89-F933D243034C}"/>
              </a:ext>
            </a:extLst>
          </p:cNvPr>
          <p:cNvSpPr txBox="1"/>
          <p:nvPr/>
        </p:nvSpPr>
        <p:spPr>
          <a:xfrm>
            <a:off x="9481458" y="3189512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/>
              <a:t>Feature 3</a:t>
            </a:r>
            <a:endParaRPr lang="pt-PT" sz="2000" b="1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36ED044-5EC5-80E1-18A4-9CDE4E9A0E79}"/>
              </a:ext>
            </a:extLst>
          </p:cNvPr>
          <p:cNvSpPr txBox="1"/>
          <p:nvPr/>
        </p:nvSpPr>
        <p:spPr>
          <a:xfrm>
            <a:off x="9568543" y="4898570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err="1"/>
              <a:t>Feature</a:t>
            </a:r>
            <a:r>
              <a:rPr lang="pt-PT" sz="2000" b="1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327504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Dimensionality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Reduction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/>
              <a:t>If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only</a:t>
            </a:r>
            <a:r>
              <a:rPr lang="pt-PT" dirty="0"/>
              <a:t> </a:t>
            </a:r>
            <a:r>
              <a:rPr lang="pt-PT" dirty="0" err="1"/>
              <a:t>have</a:t>
            </a:r>
            <a:r>
              <a:rPr lang="pt-PT" dirty="0"/>
              <a:t> </a:t>
            </a:r>
            <a:r>
              <a:rPr lang="pt-PT" dirty="0" err="1"/>
              <a:t>one</a:t>
            </a:r>
            <a:r>
              <a:rPr lang="pt-PT" dirty="0"/>
              <a:t> </a:t>
            </a:r>
            <a:r>
              <a:rPr lang="pt-PT" dirty="0" err="1"/>
              <a:t>feature</a:t>
            </a:r>
            <a:r>
              <a:rPr lang="pt-PT" dirty="0"/>
              <a:t>, </a:t>
            </a:r>
            <a:r>
              <a:rPr lang="pt-PT" dirty="0" err="1"/>
              <a:t>we</a:t>
            </a:r>
            <a:r>
              <a:rPr lang="pt-PT" dirty="0"/>
              <a:t> can </a:t>
            </a:r>
            <a:r>
              <a:rPr lang="pt-PT" dirty="0" err="1"/>
              <a:t>easily</a:t>
            </a:r>
            <a:r>
              <a:rPr lang="pt-PT" dirty="0"/>
              <a:t> </a:t>
            </a:r>
            <a:r>
              <a:rPr lang="pt-PT" dirty="0" err="1"/>
              <a:t>plot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data </a:t>
            </a:r>
            <a:r>
              <a:rPr lang="pt-PT" dirty="0" err="1"/>
              <a:t>on</a:t>
            </a:r>
            <a:r>
              <a:rPr lang="pt-PT" dirty="0"/>
              <a:t> a </a:t>
            </a:r>
            <a:r>
              <a:rPr lang="pt-PT" dirty="0" err="1"/>
              <a:t>number</a:t>
            </a:r>
            <a:r>
              <a:rPr lang="pt-PT" dirty="0"/>
              <a:t> </a:t>
            </a:r>
            <a:r>
              <a:rPr lang="pt-PT" dirty="0" err="1"/>
              <a:t>line</a:t>
            </a:r>
            <a:r>
              <a:rPr lang="pt-PT" dirty="0"/>
              <a:t>.</a:t>
            </a:r>
          </a:p>
          <a:p>
            <a:pPr algn="just"/>
            <a:r>
              <a:rPr lang="pt-PT" dirty="0" err="1">
                <a:ea typeface="+mn-lt"/>
                <a:cs typeface="+mn-lt"/>
              </a:rPr>
              <a:t>Even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simple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graph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we</a:t>
            </a:r>
            <a:r>
              <a:rPr lang="pt-PT" dirty="0">
                <a:ea typeface="+mn-lt"/>
                <a:cs typeface="+mn-lt"/>
              </a:rPr>
              <a:t> can </a:t>
            </a:r>
            <a:r>
              <a:rPr lang="pt-PT" dirty="0" err="1">
                <a:ea typeface="+mn-lt"/>
                <a:cs typeface="+mn-lt"/>
              </a:rPr>
              <a:t>see</a:t>
            </a:r>
            <a:r>
              <a:rPr lang="pt-PT" dirty="0">
                <a:ea typeface="+mn-lt"/>
                <a:cs typeface="+mn-lt"/>
              </a:rPr>
              <a:t> diferences </a:t>
            </a:r>
            <a:r>
              <a:rPr lang="pt-PT" dirty="0" err="1">
                <a:ea typeface="+mn-lt"/>
                <a:cs typeface="+mn-lt"/>
              </a:rPr>
              <a:t>between</a:t>
            </a:r>
            <a:r>
              <a:rPr lang="pt-PT" dirty="0">
                <a:ea typeface="+mn-lt"/>
                <a:cs typeface="+mn-lt"/>
              </a:rPr>
              <a:t> samples 1, 2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3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 4, 5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6.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73629387-75D6-1141-7F88-CCC8E303C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394660"/>
              </p:ext>
            </p:extLst>
          </p:nvPr>
        </p:nvGraphicFramePr>
        <p:xfrm>
          <a:off x="1739538" y="3726832"/>
          <a:ext cx="2558142" cy="259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714">
                  <a:extLst>
                    <a:ext uri="{9D8B030D-6E8A-4147-A177-3AD203B41FA5}">
                      <a16:colId xmlns:a16="http://schemas.microsoft.com/office/drawing/2014/main" val="2916295107"/>
                    </a:ext>
                  </a:extLst>
                </a:gridCol>
                <a:gridCol w="1197428">
                  <a:extLst>
                    <a:ext uri="{9D8B030D-6E8A-4147-A177-3AD203B41FA5}">
                      <a16:colId xmlns:a16="http://schemas.microsoft.com/office/drawing/2014/main" val="24988714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1</a:t>
                      </a:r>
                    </a:p>
                  </a:txBody>
                  <a:tcPr>
                    <a:lnL w="0">
                      <a:noFill/>
                    </a:lnL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70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1</a:t>
                      </a:r>
                    </a:p>
                  </a:txBody>
                  <a:tcPr>
                    <a:lnT w="0">
                      <a:noFill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80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44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21307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24794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758388"/>
                  </a:ext>
                </a:extLst>
              </a:tr>
            </a:tbl>
          </a:graphicData>
        </a:graphic>
      </p:graphicFrame>
      <p:grpSp>
        <p:nvGrpSpPr>
          <p:cNvPr id="14" name="Agrupar 13">
            <a:extLst>
              <a:ext uri="{FF2B5EF4-FFF2-40B4-BE49-F238E27FC236}">
                <a16:creationId xmlns:a16="http://schemas.microsoft.com/office/drawing/2014/main" id="{E6B0E7BB-23CD-33E1-043A-B563DC996A27}"/>
              </a:ext>
            </a:extLst>
          </p:cNvPr>
          <p:cNvGrpSpPr/>
          <p:nvPr/>
        </p:nvGrpSpPr>
        <p:grpSpPr>
          <a:xfrm>
            <a:off x="5991225" y="4700587"/>
            <a:ext cx="4933950" cy="657225"/>
            <a:chOff x="5261882" y="3840616"/>
            <a:chExt cx="4933950" cy="657225"/>
          </a:xfrm>
        </p:grpSpPr>
        <p:pic>
          <p:nvPicPr>
            <p:cNvPr id="10" name="Imagem 9" descr="Uma imagem com texto, Tipo de letra, Gráficos, logótipo&#10;&#10;Descrição gerada automaticamente">
              <a:extLst>
                <a:ext uri="{FF2B5EF4-FFF2-40B4-BE49-F238E27FC236}">
                  <a16:creationId xmlns:a16="http://schemas.microsoft.com/office/drawing/2014/main" id="{7E367098-B659-569C-4841-3BE398788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1882" y="3840616"/>
              <a:ext cx="4933950" cy="657225"/>
            </a:xfrm>
            <a:prstGeom prst="rect">
              <a:avLst/>
            </a:prstGeom>
          </p:spPr>
        </p:pic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EEA7C5FA-FD99-CDEB-8F05-92C6FAFBF16A}"/>
                </a:ext>
              </a:extLst>
            </p:cNvPr>
            <p:cNvSpPr/>
            <p:nvPr/>
          </p:nvSpPr>
          <p:spPr>
            <a:xfrm>
              <a:off x="7053943" y="4299857"/>
              <a:ext cx="1153885" cy="195942"/>
            </a:xfrm>
            <a:prstGeom prst="rect">
              <a:avLst/>
            </a:prstGeom>
            <a:solidFill>
              <a:srgbClr val="E0E0E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A378C44-53CE-22DF-F78D-02F756486A7F}"/>
              </a:ext>
            </a:extLst>
          </p:cNvPr>
          <p:cNvSpPr/>
          <p:nvPr/>
        </p:nvSpPr>
        <p:spPr>
          <a:xfrm>
            <a:off x="4572000" y="4865914"/>
            <a:ext cx="1034142" cy="3156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D014E48-2DEB-55C6-DE95-A80847A7F468}"/>
              </a:ext>
            </a:extLst>
          </p:cNvPr>
          <p:cNvSpPr txBox="1"/>
          <p:nvPr/>
        </p:nvSpPr>
        <p:spPr>
          <a:xfrm>
            <a:off x="7652658" y="5355770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err="1"/>
              <a:t>Feature</a:t>
            </a:r>
            <a:r>
              <a:rPr lang="pt-PT" sz="2000" b="1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58602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e Conteúdo 8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C423C5FF-62A4-3C6B-4EDE-EFE24F02A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684" y="889454"/>
            <a:ext cx="8710917" cy="5135109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with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more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Features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580FFC9-8A68-60B4-EEF0-6B27DBBA7E76}"/>
              </a:ext>
            </a:extLst>
          </p:cNvPr>
          <p:cNvSpPr txBox="1"/>
          <p:nvPr/>
        </p:nvSpPr>
        <p:spPr>
          <a:xfrm>
            <a:off x="4865915" y="1415142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2B39984-5539-F97E-64F7-91C000B1D110}"/>
              </a:ext>
            </a:extLst>
          </p:cNvPr>
          <p:cNvSpPr/>
          <p:nvPr/>
        </p:nvSpPr>
        <p:spPr>
          <a:xfrm>
            <a:off x="5802086" y="783771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37579EF-B353-3211-76F4-0AC81EADBCFC}"/>
              </a:ext>
            </a:extLst>
          </p:cNvPr>
          <p:cNvSpPr/>
          <p:nvPr/>
        </p:nvSpPr>
        <p:spPr>
          <a:xfrm>
            <a:off x="9753600" y="4615542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DF8681D-171F-D40A-5946-8426B49F59B6}"/>
              </a:ext>
            </a:extLst>
          </p:cNvPr>
          <p:cNvSpPr/>
          <p:nvPr/>
        </p:nvSpPr>
        <p:spPr>
          <a:xfrm>
            <a:off x="9633857" y="2950027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4856810-7D32-6560-FF89-F933D243034C}"/>
              </a:ext>
            </a:extLst>
          </p:cNvPr>
          <p:cNvSpPr txBox="1"/>
          <p:nvPr/>
        </p:nvSpPr>
        <p:spPr>
          <a:xfrm>
            <a:off x="9633858" y="2950027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/>
              <a:t>Feature 3</a:t>
            </a:r>
            <a:endParaRPr lang="pt-PT" sz="2000" b="1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36ED044-5EC5-80E1-18A4-9CDE4E9A0E79}"/>
              </a:ext>
            </a:extLst>
          </p:cNvPr>
          <p:cNvSpPr txBox="1"/>
          <p:nvPr/>
        </p:nvSpPr>
        <p:spPr>
          <a:xfrm>
            <a:off x="9492343" y="4691741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err="1"/>
              <a:t>Feature</a:t>
            </a:r>
            <a:r>
              <a:rPr lang="pt-PT" sz="2000" b="1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422372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ção de Conteúdo 9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0880FC62-5D94-F8DF-7F90-FDBFF3361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429" y="922111"/>
            <a:ext cx="9809255" cy="538548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with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more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Features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580FFC9-8A68-60B4-EEF0-6B27DBBA7E76}"/>
              </a:ext>
            </a:extLst>
          </p:cNvPr>
          <p:cNvSpPr txBox="1"/>
          <p:nvPr/>
        </p:nvSpPr>
        <p:spPr>
          <a:xfrm>
            <a:off x="4865915" y="1415142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2B39984-5539-F97E-64F7-91C000B1D110}"/>
              </a:ext>
            </a:extLst>
          </p:cNvPr>
          <p:cNvSpPr/>
          <p:nvPr/>
        </p:nvSpPr>
        <p:spPr>
          <a:xfrm>
            <a:off x="5802086" y="827314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37579EF-B353-3211-76F4-0AC81EADBCFC}"/>
              </a:ext>
            </a:extLst>
          </p:cNvPr>
          <p:cNvSpPr/>
          <p:nvPr/>
        </p:nvSpPr>
        <p:spPr>
          <a:xfrm>
            <a:off x="9753600" y="4876799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DF8681D-171F-D40A-5946-8426B49F59B6}"/>
              </a:ext>
            </a:extLst>
          </p:cNvPr>
          <p:cNvSpPr/>
          <p:nvPr/>
        </p:nvSpPr>
        <p:spPr>
          <a:xfrm>
            <a:off x="9633857" y="3047998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4856810-7D32-6560-FF89-F933D243034C}"/>
              </a:ext>
            </a:extLst>
          </p:cNvPr>
          <p:cNvSpPr txBox="1"/>
          <p:nvPr/>
        </p:nvSpPr>
        <p:spPr>
          <a:xfrm>
            <a:off x="9394372" y="3145970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/>
              <a:t>Feature 3</a:t>
            </a:r>
            <a:endParaRPr lang="pt-PT" sz="2000" b="1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36ED044-5EC5-80E1-18A4-9CDE4E9A0E79}"/>
              </a:ext>
            </a:extLst>
          </p:cNvPr>
          <p:cNvSpPr txBox="1"/>
          <p:nvPr/>
        </p:nvSpPr>
        <p:spPr>
          <a:xfrm>
            <a:off x="9318172" y="4887684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err="1"/>
              <a:t>Feature</a:t>
            </a:r>
            <a:r>
              <a:rPr lang="pt-PT" sz="2000" b="1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984956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e Conteúdo 8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B17C9EE0-0FDB-4948-F9BA-15E6CB39A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544" y="932997"/>
            <a:ext cx="9820140" cy="5374594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with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more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Features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580FFC9-8A68-60B4-EEF0-6B27DBBA7E76}"/>
              </a:ext>
            </a:extLst>
          </p:cNvPr>
          <p:cNvSpPr txBox="1"/>
          <p:nvPr/>
        </p:nvSpPr>
        <p:spPr>
          <a:xfrm>
            <a:off x="4865915" y="1415142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2B39984-5539-F97E-64F7-91C000B1D110}"/>
              </a:ext>
            </a:extLst>
          </p:cNvPr>
          <p:cNvSpPr/>
          <p:nvPr/>
        </p:nvSpPr>
        <p:spPr>
          <a:xfrm>
            <a:off x="5802086" y="827314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37579EF-B353-3211-76F4-0AC81EADBCFC}"/>
              </a:ext>
            </a:extLst>
          </p:cNvPr>
          <p:cNvSpPr/>
          <p:nvPr/>
        </p:nvSpPr>
        <p:spPr>
          <a:xfrm>
            <a:off x="9753600" y="4876799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DF8681D-171F-D40A-5946-8426B49F59B6}"/>
              </a:ext>
            </a:extLst>
          </p:cNvPr>
          <p:cNvSpPr/>
          <p:nvPr/>
        </p:nvSpPr>
        <p:spPr>
          <a:xfrm>
            <a:off x="9633857" y="3047998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4856810-7D32-6560-FF89-F933D243034C}"/>
              </a:ext>
            </a:extLst>
          </p:cNvPr>
          <p:cNvSpPr txBox="1"/>
          <p:nvPr/>
        </p:nvSpPr>
        <p:spPr>
          <a:xfrm>
            <a:off x="9394372" y="3145970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/>
              <a:t>Feature 3</a:t>
            </a:r>
            <a:endParaRPr lang="pt-PT" sz="2000" b="1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36ED044-5EC5-80E1-18A4-9CDE4E9A0E79}"/>
              </a:ext>
            </a:extLst>
          </p:cNvPr>
          <p:cNvSpPr txBox="1"/>
          <p:nvPr/>
        </p:nvSpPr>
        <p:spPr>
          <a:xfrm>
            <a:off x="9318172" y="4887684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err="1"/>
              <a:t>Feature</a:t>
            </a:r>
            <a:r>
              <a:rPr lang="pt-PT" sz="2000" b="1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3136310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ção de Conteúdo 9" descr="Uma imagem com texto, diagrama, file, captura de ecrã&#10;&#10;Descrição gerada automaticamente">
            <a:extLst>
              <a:ext uri="{FF2B5EF4-FFF2-40B4-BE49-F238E27FC236}">
                <a16:creationId xmlns:a16="http://schemas.microsoft.com/office/drawing/2014/main" id="{26B075B5-8E0B-48C4-2388-2945A2D2F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487" y="947773"/>
            <a:ext cx="9808027" cy="5366816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with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more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Features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580FFC9-8A68-60B4-EEF0-6B27DBBA7E76}"/>
              </a:ext>
            </a:extLst>
          </p:cNvPr>
          <p:cNvSpPr txBox="1"/>
          <p:nvPr/>
        </p:nvSpPr>
        <p:spPr>
          <a:xfrm>
            <a:off x="4865915" y="1415142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2B39984-5539-F97E-64F7-91C000B1D110}"/>
              </a:ext>
            </a:extLst>
          </p:cNvPr>
          <p:cNvSpPr/>
          <p:nvPr/>
        </p:nvSpPr>
        <p:spPr>
          <a:xfrm>
            <a:off x="5802086" y="827314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37579EF-B353-3211-76F4-0AC81EADBCFC}"/>
              </a:ext>
            </a:extLst>
          </p:cNvPr>
          <p:cNvSpPr/>
          <p:nvPr/>
        </p:nvSpPr>
        <p:spPr>
          <a:xfrm>
            <a:off x="9753600" y="4876799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3DF8681D-171F-D40A-5946-8426B49F59B6}"/>
              </a:ext>
            </a:extLst>
          </p:cNvPr>
          <p:cNvSpPr/>
          <p:nvPr/>
        </p:nvSpPr>
        <p:spPr>
          <a:xfrm>
            <a:off x="9633857" y="3047998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4856810-7D32-6560-FF89-F933D243034C}"/>
              </a:ext>
            </a:extLst>
          </p:cNvPr>
          <p:cNvSpPr txBox="1"/>
          <p:nvPr/>
        </p:nvSpPr>
        <p:spPr>
          <a:xfrm>
            <a:off x="9394372" y="3145970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/>
              <a:t>Feature 3</a:t>
            </a:r>
            <a:endParaRPr lang="pt-PT" sz="2000" b="1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36ED044-5EC5-80E1-18A4-9CDE4E9A0E79}"/>
              </a:ext>
            </a:extLst>
          </p:cNvPr>
          <p:cNvSpPr txBox="1"/>
          <p:nvPr/>
        </p:nvSpPr>
        <p:spPr>
          <a:xfrm>
            <a:off x="9318172" y="4887684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err="1"/>
              <a:t>Feature</a:t>
            </a:r>
            <a:r>
              <a:rPr lang="pt-PT" sz="2000" b="1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01660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with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more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Features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2B39984-5539-F97E-64F7-91C000B1D110}"/>
              </a:ext>
            </a:extLst>
          </p:cNvPr>
          <p:cNvSpPr/>
          <p:nvPr/>
        </p:nvSpPr>
        <p:spPr>
          <a:xfrm>
            <a:off x="5802086" y="827314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37579EF-B353-3211-76F4-0AC81EADBCFC}"/>
              </a:ext>
            </a:extLst>
          </p:cNvPr>
          <p:cNvSpPr/>
          <p:nvPr/>
        </p:nvSpPr>
        <p:spPr>
          <a:xfrm>
            <a:off x="9753600" y="4876799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Marcador de Posição de Conteúdo 13" descr="Uma imagem com texto, diagrama, captura de ecrã, file&#10;&#10;Descrição gerada automaticamente">
            <a:extLst>
              <a:ext uri="{FF2B5EF4-FFF2-40B4-BE49-F238E27FC236}">
                <a16:creationId xmlns:a16="http://schemas.microsoft.com/office/drawing/2014/main" id="{3E9BF5AE-6774-9949-2F68-005486CB2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3629" y="1182875"/>
            <a:ext cx="9644743" cy="5299381"/>
          </a:xfrm>
        </p:spPr>
      </p:pic>
    </p:spTree>
    <p:extLst>
      <p:ext uri="{BB962C8B-B14F-4D97-AF65-F5344CB8AC3E}">
        <p14:creationId xmlns:p14="http://schemas.microsoft.com/office/powerpoint/2010/main" val="4058319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with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more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Features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2B39984-5539-F97E-64F7-91C000B1D110}"/>
              </a:ext>
            </a:extLst>
          </p:cNvPr>
          <p:cNvSpPr/>
          <p:nvPr/>
        </p:nvSpPr>
        <p:spPr>
          <a:xfrm>
            <a:off x="5802086" y="827314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37579EF-B353-3211-76F4-0AC81EADBCFC}"/>
              </a:ext>
            </a:extLst>
          </p:cNvPr>
          <p:cNvSpPr/>
          <p:nvPr/>
        </p:nvSpPr>
        <p:spPr>
          <a:xfrm>
            <a:off x="9753600" y="4876799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9" name="Marcador de Posição de Conteúdo 8" descr="Uma imagem com texto, Tipo de letra, captura de ecrã, número&#10;&#10;Descrição gerada automaticamente">
            <a:extLst>
              <a:ext uri="{FF2B5EF4-FFF2-40B4-BE49-F238E27FC236}">
                <a16:creationId xmlns:a16="http://schemas.microsoft.com/office/drawing/2014/main" id="{7A2D22F9-F716-DF68-892D-2A79276DC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1" y="2350267"/>
            <a:ext cx="11887199" cy="2529169"/>
          </a:xfrm>
        </p:spPr>
      </p:pic>
    </p:spTree>
    <p:extLst>
      <p:ext uri="{BB962C8B-B14F-4D97-AF65-F5344CB8AC3E}">
        <p14:creationId xmlns:p14="http://schemas.microsoft.com/office/powerpoint/2010/main" val="2389719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example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with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the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iris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dataset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2B39984-5539-F97E-64F7-91C000B1D110}"/>
              </a:ext>
            </a:extLst>
          </p:cNvPr>
          <p:cNvSpPr/>
          <p:nvPr/>
        </p:nvSpPr>
        <p:spPr>
          <a:xfrm>
            <a:off x="5802086" y="827314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37579EF-B353-3211-76F4-0AC81EADBCFC}"/>
              </a:ext>
            </a:extLst>
          </p:cNvPr>
          <p:cNvSpPr/>
          <p:nvPr/>
        </p:nvSpPr>
        <p:spPr>
          <a:xfrm>
            <a:off x="9753600" y="4876799"/>
            <a:ext cx="1055914" cy="41365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0" name="Marcador de Posição de Conteúdo 9" descr="Uma imagem com texto, captura de ecrã, diagrama&#10;&#10;Descrição gerada automaticamente">
            <a:extLst>
              <a:ext uri="{FF2B5EF4-FFF2-40B4-BE49-F238E27FC236}">
                <a16:creationId xmlns:a16="http://schemas.microsoft.com/office/drawing/2014/main" id="{69038568-81EA-55BB-764C-EF86EB21FB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2258" y="1272720"/>
            <a:ext cx="10907485" cy="5163235"/>
          </a:xfrm>
        </p:spPr>
      </p:pic>
    </p:spTree>
    <p:extLst>
      <p:ext uri="{BB962C8B-B14F-4D97-AF65-F5344CB8AC3E}">
        <p14:creationId xmlns:p14="http://schemas.microsoft.com/office/powerpoint/2010/main" val="3898381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Terminology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algn="just"/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Principal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Component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Linear </a:t>
            </a:r>
            <a:r>
              <a:rPr lang="pt-PT" err="1">
                <a:ea typeface="+mn-lt"/>
                <a:cs typeface="+mn-lt"/>
              </a:rPr>
              <a:t>combinations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original </a:t>
            </a:r>
            <a:r>
              <a:rPr lang="pt-PT" err="1">
                <a:ea typeface="+mn-lt"/>
                <a:cs typeface="+mn-lt"/>
              </a:rPr>
              <a:t>variables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capture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maximum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variance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data.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Eigenvector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Direction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feature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space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defines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principal </a:t>
            </a:r>
            <a:r>
              <a:rPr lang="pt-PT" dirty="0" err="1">
                <a:ea typeface="+mn-lt"/>
                <a:cs typeface="+mn-lt"/>
              </a:rPr>
              <a:t>components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Eigenvalue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Scalar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indicating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amount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variance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explained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corresponding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eigenvector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Explained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Variance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Proportion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total </a:t>
            </a:r>
            <a:r>
              <a:rPr lang="pt-PT" err="1">
                <a:ea typeface="+mn-lt"/>
                <a:cs typeface="+mn-lt"/>
              </a:rPr>
              <a:t>variance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data </a:t>
            </a:r>
            <a:r>
              <a:rPr lang="pt-PT" err="1">
                <a:ea typeface="+mn-lt"/>
                <a:cs typeface="+mn-lt"/>
              </a:rPr>
              <a:t>explained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principal </a:t>
            </a:r>
            <a:r>
              <a:rPr lang="pt-PT" err="1">
                <a:ea typeface="+mn-lt"/>
                <a:cs typeface="+mn-lt"/>
              </a:rPr>
              <a:t>component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Loading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Score: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Weight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coefficient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assigned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original </a:t>
            </a:r>
            <a:r>
              <a:rPr lang="pt-PT" dirty="0" err="1">
                <a:ea typeface="+mn-lt"/>
                <a:cs typeface="+mn-lt"/>
              </a:rPr>
              <a:t>variable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construction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principal </a:t>
            </a:r>
            <a:r>
              <a:rPr lang="pt-PT" dirty="0" err="1">
                <a:ea typeface="+mn-lt"/>
                <a:cs typeface="+mn-lt"/>
              </a:rPr>
              <a:t>components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663180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Final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Considerations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algn="just"/>
            <a:r>
              <a:rPr lang="pt-PT" b="1" dirty="0">
                <a:ea typeface="+mn-lt"/>
                <a:cs typeface="+mn-lt"/>
              </a:rPr>
              <a:t>Non-Linear </a:t>
            </a:r>
            <a:r>
              <a:rPr lang="pt-PT" b="1" err="1">
                <a:ea typeface="+mn-lt"/>
                <a:cs typeface="+mn-lt"/>
              </a:rPr>
              <a:t>Relationships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PCA assumes linear </a:t>
            </a:r>
            <a:r>
              <a:rPr lang="pt-PT" err="1">
                <a:ea typeface="+mn-lt"/>
                <a:cs typeface="+mn-lt"/>
              </a:rPr>
              <a:t>relationships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between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variables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limiting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effectiveness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capturing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complex</a:t>
            </a:r>
            <a:r>
              <a:rPr lang="pt-PT" dirty="0">
                <a:ea typeface="+mn-lt"/>
                <a:cs typeface="+mn-lt"/>
              </a:rPr>
              <a:t> non-linear </a:t>
            </a:r>
            <a:r>
              <a:rPr lang="pt-PT" err="1">
                <a:ea typeface="+mn-lt"/>
                <a:cs typeface="+mn-lt"/>
              </a:rPr>
              <a:t>patterns</a:t>
            </a:r>
            <a:r>
              <a:rPr lang="pt-PT" dirty="0">
                <a:ea typeface="+mn-lt"/>
                <a:cs typeface="+mn-lt"/>
              </a:rPr>
              <a:t>; for </a:t>
            </a:r>
            <a:r>
              <a:rPr lang="pt-PT" err="1">
                <a:ea typeface="+mn-lt"/>
                <a:cs typeface="+mn-lt"/>
              </a:rPr>
              <a:t>such</a:t>
            </a:r>
            <a:r>
              <a:rPr lang="pt-PT" dirty="0">
                <a:ea typeface="+mn-lt"/>
                <a:cs typeface="+mn-lt"/>
              </a:rPr>
              <a:t> cases, </a:t>
            </a:r>
            <a:r>
              <a:rPr lang="pt-PT" err="1">
                <a:ea typeface="+mn-lt"/>
                <a:cs typeface="+mn-lt"/>
              </a:rPr>
              <a:t>consider</a:t>
            </a:r>
            <a:r>
              <a:rPr lang="pt-PT" dirty="0">
                <a:ea typeface="+mn-lt"/>
                <a:cs typeface="+mn-lt"/>
              </a:rPr>
              <a:t> non-linear </a:t>
            </a:r>
            <a:r>
              <a:rPr lang="pt-PT" err="1">
                <a:ea typeface="+mn-lt"/>
                <a:cs typeface="+mn-lt"/>
              </a:rPr>
              <a:t>techniques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like</a:t>
            </a:r>
            <a:r>
              <a:rPr lang="pt-PT" dirty="0">
                <a:ea typeface="+mn-lt"/>
                <a:cs typeface="+mn-lt"/>
              </a:rPr>
              <a:t> t-SNE </a:t>
            </a:r>
            <a:r>
              <a:rPr lang="pt-PT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UMAP.</a:t>
            </a:r>
            <a:endParaRPr lang="pt-PT" b="1" dirty="0">
              <a:ea typeface="+mn-lt"/>
              <a:cs typeface="+mn-lt"/>
            </a:endParaRPr>
          </a:p>
          <a:p>
            <a:pPr algn="just"/>
            <a:endParaRPr lang="pt-PT"/>
          </a:p>
          <a:p>
            <a:pPr algn="just"/>
            <a:r>
              <a:rPr lang="pt-PT" b="1" err="1">
                <a:ea typeface="+mn-lt"/>
                <a:cs typeface="+mn-lt"/>
              </a:rPr>
              <a:t>Interpretability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PCA </a:t>
            </a:r>
            <a:r>
              <a:rPr lang="pt-PT" err="1">
                <a:ea typeface="+mn-lt"/>
                <a:cs typeface="+mn-lt"/>
              </a:rPr>
              <a:t>creates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new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combinations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features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hard to </a:t>
            </a:r>
            <a:r>
              <a:rPr lang="pt-PT" err="1">
                <a:ea typeface="+mn-lt"/>
                <a:cs typeface="+mn-lt"/>
              </a:rPr>
              <a:t>interpret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making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less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suitable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when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maintaining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interpretability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individual </a:t>
            </a:r>
            <a:r>
              <a:rPr lang="pt-PT" err="1">
                <a:ea typeface="+mn-lt"/>
                <a:cs typeface="+mn-lt"/>
              </a:rPr>
              <a:t>features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crucial.</a:t>
            </a:r>
            <a:endParaRPr lang="pt-PT" dirty="0"/>
          </a:p>
          <a:p>
            <a:pPr algn="just"/>
            <a:endParaRPr lang="pt-PT"/>
          </a:p>
          <a:p>
            <a:pPr algn="just"/>
            <a:r>
              <a:rPr lang="pt-PT" b="1" err="1">
                <a:ea typeface="+mn-lt"/>
                <a:cs typeface="+mn-lt"/>
              </a:rPr>
              <a:t>Sparse</a:t>
            </a:r>
            <a:r>
              <a:rPr lang="pt-PT" b="1" dirty="0">
                <a:ea typeface="+mn-lt"/>
                <a:cs typeface="+mn-lt"/>
              </a:rPr>
              <a:t> Data: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PCA's</a:t>
            </a:r>
            <a:r>
              <a:rPr lang="pt-PT" dirty="0">
                <a:ea typeface="+mn-lt"/>
                <a:cs typeface="+mn-lt"/>
              </a:rPr>
              <a:t> performance can </a:t>
            </a:r>
            <a:r>
              <a:rPr lang="pt-PT" err="1">
                <a:ea typeface="+mn-lt"/>
                <a:cs typeface="+mn-lt"/>
              </a:rPr>
              <a:t>suffer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sparse</a:t>
            </a:r>
            <a:r>
              <a:rPr lang="pt-PT" dirty="0">
                <a:ea typeface="+mn-lt"/>
                <a:cs typeface="+mn-lt"/>
              </a:rPr>
              <a:t> data </a:t>
            </a:r>
            <a:r>
              <a:rPr lang="pt-PT" err="1">
                <a:ea typeface="+mn-lt"/>
                <a:cs typeface="+mn-lt"/>
              </a:rPr>
              <a:t>where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most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 are zero </a:t>
            </a:r>
            <a:r>
              <a:rPr lang="pt-PT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missing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leading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distortions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data's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structure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/>
          </a:p>
          <a:p>
            <a:pPr algn="just"/>
            <a:r>
              <a:rPr lang="pt-PT" b="1" err="1">
                <a:ea typeface="+mn-lt"/>
                <a:cs typeface="+mn-lt"/>
              </a:rPr>
              <a:t>Outliers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PCA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sensitive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outliers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which</a:t>
            </a:r>
            <a:r>
              <a:rPr lang="pt-PT" dirty="0">
                <a:ea typeface="+mn-lt"/>
                <a:cs typeface="+mn-lt"/>
              </a:rPr>
              <a:t> can </a:t>
            </a:r>
            <a:r>
              <a:rPr lang="pt-PT" err="1">
                <a:ea typeface="+mn-lt"/>
                <a:cs typeface="+mn-lt"/>
              </a:rPr>
              <a:t>skew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results</a:t>
            </a:r>
            <a:r>
              <a:rPr lang="pt-PT" dirty="0">
                <a:ea typeface="+mn-lt"/>
                <a:cs typeface="+mn-lt"/>
              </a:rPr>
              <a:t>; for </a:t>
            </a:r>
            <a:r>
              <a:rPr lang="pt-PT" err="1">
                <a:ea typeface="+mn-lt"/>
                <a:cs typeface="+mn-lt"/>
              </a:rPr>
              <a:t>datasets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with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outliers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robust</a:t>
            </a:r>
            <a:r>
              <a:rPr lang="pt-PT" dirty="0">
                <a:ea typeface="+mn-lt"/>
                <a:cs typeface="+mn-lt"/>
              </a:rPr>
              <a:t> PCA </a:t>
            </a:r>
            <a:r>
              <a:rPr lang="pt-PT" err="1">
                <a:ea typeface="+mn-lt"/>
                <a:cs typeface="+mn-lt"/>
              </a:rPr>
              <a:t>techniques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necessary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mitigate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their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impact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dirty="0">
                <a:ea typeface="+mn-lt"/>
                <a:cs typeface="+mn-lt"/>
              </a:rPr>
              <a:t>Data </a:t>
            </a:r>
            <a:r>
              <a:rPr lang="pt-PT" b="1" err="1">
                <a:ea typeface="+mn-lt"/>
                <a:cs typeface="+mn-lt"/>
              </a:rPr>
              <a:t>Scale</a:t>
            </a:r>
            <a:r>
              <a:rPr lang="pt-PT" b="1" dirty="0"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PCA </a:t>
            </a:r>
            <a:r>
              <a:rPr lang="pt-PT" err="1">
                <a:ea typeface="+mn-lt"/>
                <a:cs typeface="+mn-lt"/>
              </a:rPr>
              <a:t>is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sensitive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scale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features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so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it's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important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standardize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normalize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data </a:t>
            </a:r>
            <a:r>
              <a:rPr lang="pt-PT" err="1">
                <a:ea typeface="+mn-lt"/>
                <a:cs typeface="+mn-lt"/>
              </a:rPr>
              <a:t>before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applying</a:t>
            </a:r>
            <a:r>
              <a:rPr lang="pt-PT" dirty="0">
                <a:ea typeface="+mn-lt"/>
                <a:cs typeface="+mn-lt"/>
              </a:rPr>
              <a:t> PCA to </a:t>
            </a:r>
            <a:r>
              <a:rPr lang="pt-PT" err="1">
                <a:ea typeface="+mn-lt"/>
                <a:cs typeface="+mn-lt"/>
              </a:rPr>
              <a:t>ensure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all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features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contribute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equally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analysis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algn="just"/>
            <a:endParaRPr lang="pt-PT" dirty="0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877310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Other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 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Dimesionality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Reduction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Techniques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 algn="just">
              <a:buNone/>
            </a:pP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Multi-Dimensional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Scaling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(MDS)</a:t>
            </a:r>
          </a:p>
          <a:p>
            <a:pPr marL="0" indent="0" algn="just">
              <a:buNone/>
            </a:pPr>
            <a:endParaRPr lang="pt-PT" b="1" dirty="0">
              <a:solidFill>
                <a:schemeClr val="tx2"/>
              </a:solidFill>
            </a:endParaRPr>
          </a:p>
          <a:p>
            <a:pPr algn="just"/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Objective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Reduce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high</a:t>
            </a:r>
            <a:r>
              <a:rPr lang="pt-PT" dirty="0">
                <a:ea typeface="+mn-lt"/>
                <a:cs typeface="+mn-lt"/>
              </a:rPr>
              <a:t>-dimensional data to a </a:t>
            </a:r>
            <a:r>
              <a:rPr lang="pt-PT" dirty="0" err="1">
                <a:ea typeface="+mn-lt"/>
                <a:cs typeface="+mn-lt"/>
              </a:rPr>
              <a:t>lower</a:t>
            </a:r>
            <a:r>
              <a:rPr lang="pt-PT" dirty="0">
                <a:ea typeface="+mn-lt"/>
                <a:cs typeface="+mn-lt"/>
              </a:rPr>
              <a:t>-dimensional </a:t>
            </a:r>
            <a:r>
              <a:rPr lang="pt-PT" dirty="0" err="1">
                <a:ea typeface="+mn-lt"/>
                <a:cs typeface="+mn-lt"/>
              </a:rPr>
              <a:t>space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while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preserving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pairwise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relationships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enabling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visualization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analysis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b="1"/>
          </a:p>
          <a:p>
            <a:pPr algn="just"/>
            <a:endParaRPr lang="pt-PT" dirty="0"/>
          </a:p>
          <a:p>
            <a:pPr algn="just"/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Approaches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Metric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MDS: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Seeks</a:t>
            </a:r>
            <a:r>
              <a:rPr lang="pt-PT" dirty="0">
                <a:ea typeface="+mn-lt"/>
                <a:cs typeface="+mn-lt"/>
              </a:rPr>
              <a:t> to preserve </a:t>
            </a:r>
            <a:r>
              <a:rPr lang="pt-PT" err="1">
                <a:ea typeface="+mn-lt"/>
                <a:cs typeface="+mn-lt"/>
              </a:rPr>
              <a:t>actual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distances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between</a:t>
            </a:r>
            <a:r>
              <a:rPr lang="pt-PT" dirty="0">
                <a:ea typeface="+mn-lt"/>
                <a:cs typeface="+mn-lt"/>
              </a:rPr>
              <a:t> data </a:t>
            </a:r>
            <a:r>
              <a:rPr lang="pt-PT" err="1">
                <a:ea typeface="+mn-lt"/>
                <a:cs typeface="+mn-lt"/>
              </a:rPr>
              <a:t>points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lower</a:t>
            </a:r>
            <a:r>
              <a:rPr lang="pt-PT" dirty="0">
                <a:ea typeface="+mn-lt"/>
                <a:cs typeface="+mn-lt"/>
              </a:rPr>
              <a:t>-dimensional </a:t>
            </a:r>
            <a:r>
              <a:rPr lang="pt-PT" err="1">
                <a:ea typeface="+mn-lt"/>
                <a:cs typeface="+mn-lt"/>
              </a:rPr>
              <a:t>space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often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utilizing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optimization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algorithms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such</a:t>
            </a:r>
            <a:r>
              <a:rPr lang="pt-PT" dirty="0">
                <a:ea typeface="+mn-lt"/>
                <a:cs typeface="+mn-lt"/>
              </a:rPr>
              <a:t> as </a:t>
            </a:r>
            <a:r>
              <a:rPr lang="pt-PT" err="1">
                <a:ea typeface="+mn-lt"/>
                <a:cs typeface="+mn-lt"/>
              </a:rPr>
              <a:t>gradient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descent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Non-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Metric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MDS:</a:t>
            </a:r>
            <a:r>
              <a:rPr lang="pt-PT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Focuses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preserving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rank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order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distances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rather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than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their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absolute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values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making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suitable</a:t>
            </a:r>
            <a:r>
              <a:rPr lang="pt-PT" dirty="0">
                <a:ea typeface="+mn-lt"/>
                <a:cs typeface="+mn-lt"/>
              </a:rPr>
              <a:t> for ordinal </a:t>
            </a:r>
            <a:r>
              <a:rPr lang="pt-PT" err="1">
                <a:ea typeface="+mn-lt"/>
                <a:cs typeface="+mn-lt"/>
              </a:rPr>
              <a:t>or</a:t>
            </a:r>
            <a:r>
              <a:rPr lang="pt-PT" dirty="0">
                <a:ea typeface="+mn-lt"/>
                <a:cs typeface="+mn-lt"/>
              </a:rPr>
              <a:t> non-</a:t>
            </a:r>
            <a:r>
              <a:rPr lang="pt-PT" err="1">
                <a:ea typeface="+mn-lt"/>
                <a:cs typeface="+mn-lt"/>
              </a:rPr>
              <a:t>quantitative</a:t>
            </a:r>
            <a:r>
              <a:rPr lang="pt-PT" dirty="0">
                <a:ea typeface="+mn-lt"/>
                <a:cs typeface="+mn-lt"/>
              </a:rPr>
              <a:t> data.</a:t>
            </a: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/>
          </a:p>
          <a:p>
            <a:pPr algn="just"/>
            <a:r>
              <a:rPr lang="pt-PT" dirty="0" err="1">
                <a:ea typeface="+mn-lt"/>
                <a:cs typeface="+mn-lt"/>
              </a:rPr>
              <a:t>Computationally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intensive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large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datasets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sensituve</a:t>
            </a:r>
            <a:r>
              <a:rPr lang="pt-PT" dirty="0">
                <a:ea typeface="+mn-lt"/>
                <a:cs typeface="+mn-lt"/>
              </a:rPr>
              <a:t> to input.</a:t>
            </a:r>
            <a:endParaRPr lang="pt-PT" dirty="0" err="1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219776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Dimensionality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Reduction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err="1"/>
              <a:t>Now</a:t>
            </a:r>
            <a:r>
              <a:rPr lang="pt-PT" dirty="0"/>
              <a:t> </a:t>
            </a:r>
            <a:r>
              <a:rPr lang="pt-PT" err="1"/>
              <a:t>we</a:t>
            </a:r>
            <a:r>
              <a:rPr lang="pt-PT" dirty="0"/>
              <a:t> can </a:t>
            </a:r>
            <a:r>
              <a:rPr lang="pt-PT" err="1"/>
              <a:t>plot</a:t>
            </a:r>
            <a:r>
              <a:rPr lang="pt-PT" dirty="0"/>
              <a:t> </a:t>
            </a:r>
            <a:r>
              <a:rPr lang="pt-PT" err="1"/>
              <a:t>the</a:t>
            </a:r>
            <a:r>
              <a:rPr lang="pt-PT" dirty="0"/>
              <a:t> data </a:t>
            </a:r>
            <a:r>
              <a:rPr lang="pt-PT" err="1"/>
              <a:t>on</a:t>
            </a:r>
            <a:r>
              <a:rPr lang="pt-PT" dirty="0"/>
              <a:t> a 2-Dimensional </a:t>
            </a:r>
            <a:r>
              <a:rPr lang="pt-PT" err="1"/>
              <a:t>graph</a:t>
            </a:r>
            <a:r>
              <a:rPr lang="pt-PT" dirty="0"/>
              <a:t>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73629387-75D6-1141-7F88-CCC8E303C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324525"/>
              </p:ext>
            </p:extLst>
          </p:nvPr>
        </p:nvGraphicFramePr>
        <p:xfrm>
          <a:off x="672737" y="3117233"/>
          <a:ext cx="3842656" cy="259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714">
                  <a:extLst>
                    <a:ext uri="{9D8B030D-6E8A-4147-A177-3AD203B41FA5}">
                      <a16:colId xmlns:a16="http://schemas.microsoft.com/office/drawing/2014/main" val="2916295107"/>
                    </a:ext>
                  </a:extLst>
                </a:gridCol>
                <a:gridCol w="1197428">
                  <a:extLst>
                    <a:ext uri="{9D8B030D-6E8A-4147-A177-3AD203B41FA5}">
                      <a16:colId xmlns:a16="http://schemas.microsoft.com/office/drawing/2014/main" val="2498871462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3355439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1</a:t>
                      </a:r>
                    </a:p>
                  </a:txBody>
                  <a:tcPr>
                    <a:lnL w="0">
                      <a:noFill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70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1</a:t>
                      </a:r>
                    </a:p>
                  </a:txBody>
                  <a:tcPr>
                    <a:lnT w="0">
                      <a:noFill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80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44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21307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24794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758388"/>
                  </a:ext>
                </a:extLst>
              </a:tr>
            </a:tbl>
          </a:graphicData>
        </a:graphic>
      </p:graphicFrame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5A8AD73-7E5F-BDD3-AC41-EA1FB1BDE812}"/>
              </a:ext>
            </a:extLst>
          </p:cNvPr>
          <p:cNvGrpSpPr/>
          <p:nvPr/>
        </p:nvGrpSpPr>
        <p:grpSpPr>
          <a:xfrm>
            <a:off x="5860597" y="2324100"/>
            <a:ext cx="4781550" cy="4038600"/>
            <a:chOff x="6350454" y="1801586"/>
            <a:chExt cx="4781550" cy="4038600"/>
          </a:xfrm>
        </p:grpSpPr>
        <p:pic>
          <p:nvPicPr>
            <p:cNvPr id="8" name="Imagem 7" descr="Uma imagem com texto, captura de ecrã, Tipo de letra&#10;&#10;Descrição gerada automaticamente">
              <a:extLst>
                <a:ext uri="{FF2B5EF4-FFF2-40B4-BE49-F238E27FC236}">
                  <a16:creationId xmlns:a16="http://schemas.microsoft.com/office/drawing/2014/main" id="{929A0CFE-F1D0-92CA-3B53-DAD3E6B7A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0454" y="1801586"/>
              <a:ext cx="4781550" cy="4038600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69467B4-5C33-EAD9-2148-46492B4E12BA}"/>
                </a:ext>
              </a:extLst>
            </p:cNvPr>
            <p:cNvSpPr/>
            <p:nvPr/>
          </p:nvSpPr>
          <p:spPr>
            <a:xfrm>
              <a:off x="6727371" y="1894114"/>
              <a:ext cx="4354285" cy="8926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0FE6F9E9-07DA-F622-089D-76892AE80E9A}"/>
              </a:ext>
            </a:extLst>
          </p:cNvPr>
          <p:cNvSpPr/>
          <p:nvPr/>
        </p:nvSpPr>
        <p:spPr>
          <a:xfrm>
            <a:off x="4593771" y="4343400"/>
            <a:ext cx="1034142" cy="3156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36ED044-5EC5-80E1-18A4-9CDE4E9A0E79}"/>
              </a:ext>
            </a:extLst>
          </p:cNvPr>
          <p:cNvSpPr txBox="1"/>
          <p:nvPr/>
        </p:nvSpPr>
        <p:spPr>
          <a:xfrm>
            <a:off x="9111344" y="6259284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err="1"/>
              <a:t>Feature</a:t>
            </a:r>
            <a:r>
              <a:rPr lang="pt-PT" sz="2000" b="1" dirty="0"/>
              <a:t> 1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580FFC9-8A68-60B4-EEF0-6B27DBBA7E76}"/>
              </a:ext>
            </a:extLst>
          </p:cNvPr>
          <p:cNvSpPr txBox="1"/>
          <p:nvPr/>
        </p:nvSpPr>
        <p:spPr>
          <a:xfrm>
            <a:off x="4659086" y="2525484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</p:spTree>
    <p:extLst>
      <p:ext uri="{BB962C8B-B14F-4D97-AF65-F5344CB8AC3E}">
        <p14:creationId xmlns:p14="http://schemas.microsoft.com/office/powerpoint/2010/main" val="2350752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Other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 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Dimesionality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Reduction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Techniques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521130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 algn="just">
              <a:buNone/>
            </a:pP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t-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Distributed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Stochastic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Neighbor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Embedding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(t-SNE)</a:t>
            </a:r>
            <a:endParaRPr lang="pt-PT">
              <a:solidFill>
                <a:schemeClr val="tx2"/>
              </a:solidFill>
            </a:endParaRPr>
          </a:p>
          <a:p>
            <a:pPr marL="0" indent="0" algn="just">
              <a:buNone/>
            </a:pPr>
            <a:endParaRPr lang="pt-PT" b="1" dirty="0">
              <a:solidFill>
                <a:schemeClr val="tx2"/>
              </a:solidFill>
            </a:endParaRPr>
          </a:p>
          <a:p>
            <a:pPr algn="just"/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Objective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Reduce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high</a:t>
            </a:r>
            <a:r>
              <a:rPr lang="pt-PT" dirty="0">
                <a:ea typeface="+mn-lt"/>
                <a:cs typeface="+mn-lt"/>
              </a:rPr>
              <a:t>-dimensional data to a </a:t>
            </a:r>
            <a:r>
              <a:rPr lang="pt-PT" dirty="0" err="1">
                <a:ea typeface="+mn-lt"/>
                <a:cs typeface="+mn-lt"/>
              </a:rPr>
              <a:t>lower</a:t>
            </a:r>
            <a:r>
              <a:rPr lang="pt-PT" dirty="0">
                <a:ea typeface="+mn-lt"/>
                <a:cs typeface="+mn-lt"/>
              </a:rPr>
              <a:t>-dimensional </a:t>
            </a:r>
            <a:r>
              <a:rPr lang="pt-PT" dirty="0" err="1">
                <a:ea typeface="+mn-lt"/>
                <a:cs typeface="+mn-lt"/>
              </a:rPr>
              <a:t>space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emphasizing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local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relationships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between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data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points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b="1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Approach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t-SNE uses a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non-linear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mapping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approach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aims</a:t>
            </a:r>
            <a:r>
              <a:rPr lang="pt-PT" dirty="0">
                <a:ea typeface="+mn-lt"/>
                <a:cs typeface="+mn-lt"/>
              </a:rPr>
              <a:t> to preserve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local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similarities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high</a:t>
            </a:r>
            <a:r>
              <a:rPr lang="pt-PT" dirty="0">
                <a:ea typeface="+mn-lt"/>
                <a:cs typeface="+mn-lt"/>
              </a:rPr>
              <a:t>-dimensional </a:t>
            </a:r>
            <a:r>
              <a:rPr lang="pt-PT" err="1">
                <a:ea typeface="+mn-lt"/>
                <a:cs typeface="+mn-lt"/>
              </a:rPr>
              <a:t>space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modeling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them</a:t>
            </a:r>
            <a:r>
              <a:rPr lang="pt-PT" dirty="0">
                <a:ea typeface="+mn-lt"/>
                <a:cs typeface="+mn-lt"/>
              </a:rPr>
              <a:t> as </a:t>
            </a:r>
            <a:r>
              <a:rPr lang="pt-PT" err="1">
                <a:ea typeface="+mn-lt"/>
                <a:cs typeface="+mn-lt"/>
              </a:rPr>
              <a:t>conditional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probabilities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minimizes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divergence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between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conditional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probabilities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high</a:t>
            </a:r>
            <a:r>
              <a:rPr lang="pt-PT" dirty="0">
                <a:ea typeface="+mn-lt"/>
                <a:cs typeface="+mn-lt"/>
              </a:rPr>
              <a:t>-dimensional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lower</a:t>
            </a:r>
            <a:r>
              <a:rPr lang="pt-PT" dirty="0">
                <a:ea typeface="+mn-lt"/>
                <a:cs typeface="+mn-lt"/>
              </a:rPr>
              <a:t>-dimensional </a:t>
            </a:r>
            <a:r>
              <a:rPr lang="pt-PT" err="1">
                <a:ea typeface="+mn-lt"/>
                <a:cs typeface="+mn-lt"/>
              </a:rPr>
              <a:t>spaces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using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gradient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descent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optimization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 algn="just">
              <a:buFont typeface="Wingdings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Key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Features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err="1">
                <a:ea typeface="+mn-lt"/>
                <a:cs typeface="+mn-lt"/>
              </a:rPr>
              <a:t>Emphasizes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preservation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local </a:t>
            </a:r>
            <a:r>
              <a:rPr lang="pt-PT" err="1">
                <a:ea typeface="+mn-lt"/>
                <a:cs typeface="+mn-lt"/>
              </a:rPr>
              <a:t>structures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making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effective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err="1">
                <a:ea typeface="+mn-lt"/>
                <a:cs typeface="+mn-lt"/>
              </a:rPr>
              <a:t>visualizing</a:t>
            </a:r>
            <a:r>
              <a:rPr lang="pt-PT" dirty="0">
                <a:ea typeface="+mn-lt"/>
                <a:cs typeface="+mn-lt"/>
              </a:rPr>
              <a:t> clusters </a:t>
            </a:r>
            <a:r>
              <a:rPr lang="pt-PT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manifold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structures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data.</a:t>
            </a:r>
            <a:endParaRPr lang="pt-PT" dirty="0"/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Particularly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useful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exploring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complex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non-linear </a:t>
            </a:r>
            <a:r>
              <a:rPr lang="pt-PT" dirty="0" err="1">
                <a:ea typeface="+mn-lt"/>
                <a:cs typeface="+mn-lt"/>
              </a:rPr>
              <a:t>relationships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high</a:t>
            </a:r>
            <a:r>
              <a:rPr lang="pt-PT" dirty="0">
                <a:ea typeface="+mn-lt"/>
                <a:cs typeface="+mn-lt"/>
              </a:rPr>
              <a:t>-dimensional </a:t>
            </a:r>
            <a:r>
              <a:rPr lang="pt-PT" dirty="0" err="1">
                <a:ea typeface="+mn-lt"/>
                <a:cs typeface="+mn-lt"/>
              </a:rPr>
              <a:t>datasets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60098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Other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 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Dimesionality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Reduction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Techniques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521130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 algn="just">
              <a:buNone/>
            </a:pP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Uniform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Manifold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Approximation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and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Projection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(UMAP)</a:t>
            </a:r>
          </a:p>
          <a:p>
            <a:pPr marL="0" indent="0" algn="just">
              <a:buNone/>
            </a:pPr>
            <a:endParaRPr lang="pt-PT" b="1" dirty="0">
              <a:solidFill>
                <a:schemeClr val="tx2"/>
              </a:solidFill>
            </a:endParaRPr>
          </a:p>
          <a:p>
            <a:pPr algn="just"/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Objective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Reduce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dimensionality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high</a:t>
            </a:r>
            <a:r>
              <a:rPr lang="pt-PT" dirty="0">
                <a:ea typeface="+mn-lt"/>
                <a:cs typeface="+mn-lt"/>
              </a:rPr>
              <a:t>-dimensional data while preserving both local and global structure, offering a balance between preserving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local details and capturing global patterns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b="1" dirty="0">
              <a:ea typeface="+mn-lt"/>
              <a:cs typeface="+mn-lt"/>
            </a:endParaRPr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Approach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UMAP </a:t>
            </a:r>
            <a:r>
              <a:rPr lang="pt-PT" dirty="0" err="1">
                <a:ea typeface="+mn-lt"/>
                <a:cs typeface="+mn-lt"/>
              </a:rPr>
              <a:t>constructs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high</a:t>
            </a:r>
            <a:r>
              <a:rPr lang="pt-PT" dirty="0">
                <a:ea typeface="+mn-lt"/>
                <a:cs typeface="+mn-lt"/>
              </a:rPr>
              <a:t>-dimensional </a:t>
            </a:r>
            <a:r>
              <a:rPr lang="pt-PT" dirty="0" err="1">
                <a:ea typeface="+mn-lt"/>
                <a:cs typeface="+mn-lt"/>
              </a:rPr>
              <a:t>graph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representing</a:t>
            </a:r>
            <a:r>
              <a:rPr lang="pt-PT" dirty="0">
                <a:ea typeface="+mn-lt"/>
                <a:cs typeface="+mn-lt"/>
              </a:rPr>
              <a:t> local </a:t>
            </a:r>
            <a:r>
              <a:rPr lang="pt-PT" dirty="0" err="1">
                <a:ea typeface="+mn-lt"/>
                <a:cs typeface="+mn-lt"/>
              </a:rPr>
              <a:t>relationships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between</a:t>
            </a:r>
            <a:r>
              <a:rPr lang="pt-PT" dirty="0">
                <a:ea typeface="+mn-lt"/>
                <a:cs typeface="+mn-lt"/>
              </a:rPr>
              <a:t> data </a:t>
            </a:r>
            <a:r>
              <a:rPr lang="pt-PT" dirty="0" err="1">
                <a:ea typeface="+mn-lt"/>
                <a:cs typeface="+mn-lt"/>
              </a:rPr>
              <a:t>points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optimizes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embedding</a:t>
            </a:r>
            <a:r>
              <a:rPr lang="pt-PT" dirty="0">
                <a:ea typeface="+mn-lt"/>
                <a:cs typeface="+mn-lt"/>
              </a:rPr>
              <a:t> in a </a:t>
            </a:r>
            <a:r>
              <a:rPr lang="pt-PT" dirty="0" err="1">
                <a:ea typeface="+mn-lt"/>
                <a:cs typeface="+mn-lt"/>
              </a:rPr>
              <a:t>lower</a:t>
            </a:r>
            <a:r>
              <a:rPr lang="pt-PT" dirty="0">
                <a:ea typeface="+mn-lt"/>
                <a:cs typeface="+mn-lt"/>
              </a:rPr>
              <a:t>-dimensional </a:t>
            </a:r>
            <a:r>
              <a:rPr lang="pt-PT" dirty="0" err="1">
                <a:ea typeface="+mn-lt"/>
                <a:cs typeface="+mn-lt"/>
              </a:rPr>
              <a:t>space</a:t>
            </a:r>
            <a:r>
              <a:rPr lang="pt-PT" dirty="0">
                <a:ea typeface="+mn-lt"/>
                <a:cs typeface="+mn-lt"/>
              </a:rPr>
              <a:t> to match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graph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topology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employs</a:t>
            </a:r>
            <a:r>
              <a:rPr lang="pt-PT" dirty="0">
                <a:ea typeface="+mn-lt"/>
                <a:cs typeface="+mn-lt"/>
              </a:rPr>
              <a:t> a </a:t>
            </a:r>
            <a:r>
              <a:rPr lang="pt-PT" dirty="0" err="1">
                <a:ea typeface="+mn-lt"/>
                <a:cs typeface="+mn-lt"/>
              </a:rPr>
              <a:t>combination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fuzzy</a:t>
            </a:r>
            <a:r>
              <a:rPr lang="pt-PT" dirty="0">
                <a:ea typeface="+mn-lt"/>
                <a:cs typeface="+mn-lt"/>
              </a:rPr>
              <a:t> set </a:t>
            </a:r>
            <a:r>
              <a:rPr lang="pt-PT" dirty="0" err="1">
                <a:ea typeface="+mn-lt"/>
                <a:cs typeface="+mn-lt"/>
              </a:rPr>
              <a:t>theory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Riemannian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geometry</a:t>
            </a:r>
            <a:r>
              <a:rPr lang="pt-PT" dirty="0">
                <a:ea typeface="+mn-lt"/>
                <a:cs typeface="+mn-lt"/>
              </a:rPr>
              <a:t> to </a:t>
            </a:r>
            <a:r>
              <a:rPr lang="pt-PT" dirty="0" err="1">
                <a:ea typeface="+mn-lt"/>
                <a:cs typeface="+mn-lt"/>
              </a:rPr>
              <a:t>model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manifold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structure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data.</a:t>
            </a:r>
          </a:p>
          <a:p>
            <a:pPr lvl="1" algn="just">
              <a:spcBef>
                <a:spcPts val="1000"/>
              </a:spcBef>
              <a:buFont typeface="Arial" panose="020B0604020202020204" pitchFamily="34" charset="0"/>
              <a:buChar char="§"/>
            </a:pPr>
            <a:endParaRPr lang="pt-PT" dirty="0">
              <a:ea typeface="+mn-lt"/>
              <a:cs typeface="+mn-lt"/>
            </a:endParaRPr>
          </a:p>
          <a:p>
            <a:pPr algn="just"/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Key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Features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: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>
                <a:ea typeface="+mn-lt"/>
                <a:cs typeface="+mn-lt"/>
              </a:rPr>
              <a:t>Preserves </a:t>
            </a:r>
            <a:r>
              <a:rPr lang="pt-PT" dirty="0" err="1">
                <a:ea typeface="+mn-lt"/>
                <a:cs typeface="+mn-lt"/>
              </a:rPr>
              <a:t>both</a:t>
            </a:r>
            <a:r>
              <a:rPr lang="pt-PT" dirty="0">
                <a:ea typeface="+mn-lt"/>
                <a:cs typeface="+mn-lt"/>
              </a:rPr>
              <a:t> local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global </a:t>
            </a:r>
            <a:r>
              <a:rPr lang="pt-PT" dirty="0" err="1">
                <a:ea typeface="+mn-lt"/>
                <a:cs typeface="+mn-lt"/>
              </a:rPr>
              <a:t>structure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allowing</a:t>
            </a:r>
            <a:r>
              <a:rPr lang="pt-PT" dirty="0">
                <a:ea typeface="+mn-lt"/>
                <a:cs typeface="+mn-lt"/>
              </a:rPr>
              <a:t> for a more </a:t>
            </a:r>
            <a:r>
              <a:rPr lang="pt-PT" dirty="0" err="1">
                <a:ea typeface="+mn-lt"/>
                <a:cs typeface="+mn-lt"/>
              </a:rPr>
              <a:t>comprehensive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representation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data.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Offers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flexibility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balancing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preservation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local </a:t>
            </a:r>
            <a:r>
              <a:rPr lang="pt-PT" dirty="0" err="1">
                <a:ea typeface="+mn-lt"/>
                <a:cs typeface="+mn-lt"/>
              </a:rPr>
              <a:t>details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capturing</a:t>
            </a:r>
            <a:r>
              <a:rPr lang="pt-PT" dirty="0">
                <a:ea typeface="+mn-lt"/>
                <a:cs typeface="+mn-lt"/>
              </a:rPr>
              <a:t> global </a:t>
            </a:r>
            <a:r>
              <a:rPr lang="pt-PT" dirty="0" err="1">
                <a:ea typeface="+mn-lt"/>
                <a:cs typeface="+mn-lt"/>
              </a:rPr>
              <a:t>patterns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through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parameter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tuning</a:t>
            </a:r>
            <a:r>
              <a:rPr lang="pt-PT" dirty="0">
                <a:ea typeface="+mn-lt"/>
                <a:cs typeface="+mn-lt"/>
              </a:rPr>
              <a:t>.</a:t>
            </a:r>
          </a:p>
          <a:p>
            <a:pPr lvl="1" algn="just">
              <a:buFont typeface="Wingdings" panose="020B0604020202020204" pitchFamily="34" charset="0"/>
              <a:buChar char="§"/>
            </a:pPr>
            <a:r>
              <a:rPr lang="pt-PT" dirty="0" err="1">
                <a:ea typeface="+mn-lt"/>
                <a:cs typeface="+mn-lt"/>
              </a:rPr>
              <a:t>Known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its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scalability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and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efficiency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making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suitable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large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datasets</a:t>
            </a:r>
            <a:r>
              <a:rPr lang="pt-PT" dirty="0">
                <a:ea typeface="+mn-lt"/>
                <a:cs typeface="+mn-lt"/>
              </a:rPr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849815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PCA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MDS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tSNE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vs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UMAP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pic>
        <p:nvPicPr>
          <p:cNvPr id="10" name="Marcador de Posição de Conteúdo 9" descr="Uma imagem com texto, diagrama, mapa&#10;&#10;Descrição gerada automaticamente">
            <a:extLst>
              <a:ext uri="{FF2B5EF4-FFF2-40B4-BE49-F238E27FC236}">
                <a16:creationId xmlns:a16="http://schemas.microsoft.com/office/drawing/2014/main" id="{8C56B10C-D9A7-4CBD-6471-EDB2C87344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36687" y="1018608"/>
            <a:ext cx="5928227" cy="5029200"/>
          </a:xfr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70025E-B6DA-8A87-CFDB-6D0C340673E0}"/>
              </a:ext>
            </a:extLst>
          </p:cNvPr>
          <p:cNvSpPr txBox="1"/>
          <p:nvPr/>
        </p:nvSpPr>
        <p:spPr>
          <a:xfrm>
            <a:off x="1970315" y="6117770"/>
            <a:ext cx="8860968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000" err="1">
                <a:ea typeface="+mn-lt"/>
                <a:cs typeface="+mn-lt"/>
              </a:rPr>
              <a:t>Sainburg</a:t>
            </a:r>
            <a:r>
              <a:rPr lang="pt-PT" sz="1000">
                <a:ea typeface="+mn-lt"/>
                <a:cs typeface="+mn-lt"/>
              </a:rPr>
              <a:t>, T., </a:t>
            </a:r>
            <a:r>
              <a:rPr lang="pt-PT" sz="1000" err="1">
                <a:ea typeface="+mn-lt"/>
                <a:cs typeface="+mn-lt"/>
              </a:rPr>
              <a:t>Thielk</a:t>
            </a:r>
            <a:r>
              <a:rPr lang="pt-PT" sz="1000">
                <a:ea typeface="+mn-lt"/>
                <a:cs typeface="+mn-lt"/>
              </a:rPr>
              <a:t>, M., &amp; </a:t>
            </a:r>
            <a:r>
              <a:rPr lang="pt-PT" sz="1000" err="1">
                <a:ea typeface="+mn-lt"/>
                <a:cs typeface="+mn-lt"/>
              </a:rPr>
              <a:t>Gentner</a:t>
            </a:r>
            <a:r>
              <a:rPr lang="pt-PT" sz="1000">
                <a:ea typeface="+mn-lt"/>
                <a:cs typeface="+mn-lt"/>
              </a:rPr>
              <a:t>, T. Q. (2020). </a:t>
            </a:r>
            <a:r>
              <a:rPr lang="pt-PT" sz="1000" err="1">
                <a:ea typeface="+mn-lt"/>
                <a:cs typeface="+mn-lt"/>
              </a:rPr>
              <a:t>Finding</a:t>
            </a:r>
            <a:r>
              <a:rPr lang="pt-PT" sz="1000">
                <a:ea typeface="+mn-lt"/>
                <a:cs typeface="+mn-lt"/>
              </a:rPr>
              <a:t>, </a:t>
            </a:r>
            <a:r>
              <a:rPr lang="pt-PT" sz="1000" err="1">
                <a:ea typeface="+mn-lt"/>
                <a:cs typeface="+mn-lt"/>
              </a:rPr>
              <a:t>visualizing</a:t>
            </a:r>
            <a:r>
              <a:rPr lang="pt-PT" sz="1000">
                <a:ea typeface="+mn-lt"/>
                <a:cs typeface="+mn-lt"/>
              </a:rPr>
              <a:t>, </a:t>
            </a:r>
            <a:r>
              <a:rPr lang="pt-PT" sz="1000" err="1">
                <a:ea typeface="+mn-lt"/>
                <a:cs typeface="+mn-lt"/>
              </a:rPr>
              <a:t>and</a:t>
            </a:r>
            <a:r>
              <a:rPr lang="pt-PT" sz="1000" dirty="0">
                <a:ea typeface="+mn-lt"/>
                <a:cs typeface="+mn-lt"/>
              </a:rPr>
              <a:t> </a:t>
            </a:r>
            <a:r>
              <a:rPr lang="pt-PT" sz="1000" err="1">
                <a:ea typeface="+mn-lt"/>
                <a:cs typeface="+mn-lt"/>
              </a:rPr>
              <a:t>quantifying</a:t>
            </a:r>
            <a:r>
              <a:rPr lang="pt-PT" sz="1000" dirty="0">
                <a:ea typeface="+mn-lt"/>
                <a:cs typeface="+mn-lt"/>
              </a:rPr>
              <a:t> </a:t>
            </a:r>
            <a:r>
              <a:rPr lang="pt-PT" sz="1000" err="1">
                <a:ea typeface="+mn-lt"/>
                <a:cs typeface="+mn-lt"/>
              </a:rPr>
              <a:t>latent</a:t>
            </a:r>
            <a:r>
              <a:rPr lang="pt-PT" sz="1000" dirty="0">
                <a:ea typeface="+mn-lt"/>
                <a:cs typeface="+mn-lt"/>
              </a:rPr>
              <a:t> </a:t>
            </a:r>
            <a:r>
              <a:rPr lang="pt-PT" sz="1000" err="1">
                <a:ea typeface="+mn-lt"/>
                <a:cs typeface="+mn-lt"/>
              </a:rPr>
              <a:t>structure</a:t>
            </a:r>
            <a:r>
              <a:rPr lang="pt-PT" sz="1000" dirty="0">
                <a:ea typeface="+mn-lt"/>
                <a:cs typeface="+mn-lt"/>
              </a:rPr>
              <a:t> </a:t>
            </a:r>
            <a:r>
              <a:rPr lang="pt-PT" sz="1000" err="1">
                <a:ea typeface="+mn-lt"/>
                <a:cs typeface="+mn-lt"/>
              </a:rPr>
              <a:t>across</a:t>
            </a:r>
            <a:r>
              <a:rPr lang="pt-PT" sz="1000" dirty="0">
                <a:ea typeface="+mn-lt"/>
                <a:cs typeface="+mn-lt"/>
              </a:rPr>
              <a:t> </a:t>
            </a:r>
            <a:r>
              <a:rPr lang="pt-PT" sz="1000" err="1">
                <a:ea typeface="+mn-lt"/>
                <a:cs typeface="+mn-lt"/>
              </a:rPr>
              <a:t>diverse</a:t>
            </a:r>
            <a:r>
              <a:rPr lang="pt-PT" sz="1000">
                <a:ea typeface="+mn-lt"/>
                <a:cs typeface="+mn-lt"/>
              </a:rPr>
              <a:t> animal vocal </a:t>
            </a:r>
            <a:r>
              <a:rPr lang="pt-PT" sz="1000" err="1">
                <a:ea typeface="+mn-lt"/>
                <a:cs typeface="+mn-lt"/>
              </a:rPr>
              <a:t>repertoires</a:t>
            </a:r>
            <a:r>
              <a:rPr lang="pt-PT" sz="1000">
                <a:ea typeface="+mn-lt"/>
                <a:cs typeface="+mn-lt"/>
              </a:rPr>
              <a:t>. In F. E. </a:t>
            </a:r>
            <a:r>
              <a:rPr lang="pt-PT" sz="1000" err="1">
                <a:ea typeface="+mn-lt"/>
                <a:cs typeface="+mn-lt"/>
              </a:rPr>
              <a:t>Theunissen</a:t>
            </a:r>
            <a:r>
              <a:rPr lang="pt-PT" sz="1000">
                <a:ea typeface="+mn-lt"/>
                <a:cs typeface="+mn-lt"/>
              </a:rPr>
              <a:t> (Ed.), PLOS </a:t>
            </a:r>
            <a:r>
              <a:rPr lang="pt-PT" sz="1000" err="1">
                <a:ea typeface="+mn-lt"/>
                <a:cs typeface="+mn-lt"/>
              </a:rPr>
              <a:t>Computational</a:t>
            </a:r>
            <a:r>
              <a:rPr lang="pt-PT" sz="1000" dirty="0">
                <a:ea typeface="+mn-lt"/>
                <a:cs typeface="+mn-lt"/>
              </a:rPr>
              <a:t> </a:t>
            </a:r>
            <a:r>
              <a:rPr lang="pt-PT" sz="1000" err="1">
                <a:ea typeface="+mn-lt"/>
                <a:cs typeface="+mn-lt"/>
              </a:rPr>
              <a:t>Biology</a:t>
            </a:r>
            <a:r>
              <a:rPr lang="pt-PT" sz="1000">
                <a:ea typeface="+mn-lt"/>
                <a:cs typeface="+mn-lt"/>
              </a:rPr>
              <a:t> (Vol. 16, </a:t>
            </a:r>
            <a:r>
              <a:rPr lang="pt-PT" sz="1000" err="1">
                <a:ea typeface="+mn-lt"/>
                <a:cs typeface="+mn-lt"/>
              </a:rPr>
              <a:t>Issue</a:t>
            </a:r>
            <a:r>
              <a:rPr lang="pt-PT" sz="1000">
                <a:ea typeface="+mn-lt"/>
                <a:cs typeface="+mn-lt"/>
              </a:rPr>
              <a:t> 10, p. e1008228). </a:t>
            </a:r>
            <a:r>
              <a:rPr lang="pt-PT" sz="1000" err="1">
                <a:ea typeface="+mn-lt"/>
                <a:cs typeface="+mn-lt"/>
              </a:rPr>
              <a:t>Public</a:t>
            </a:r>
            <a:r>
              <a:rPr lang="pt-PT" sz="1000" dirty="0">
                <a:ea typeface="+mn-lt"/>
                <a:cs typeface="+mn-lt"/>
              </a:rPr>
              <a:t> </a:t>
            </a:r>
            <a:r>
              <a:rPr lang="pt-PT" sz="1000" err="1">
                <a:ea typeface="+mn-lt"/>
                <a:cs typeface="+mn-lt"/>
              </a:rPr>
              <a:t>Library</a:t>
            </a:r>
            <a:r>
              <a:rPr lang="pt-PT" sz="1000" dirty="0">
                <a:ea typeface="+mn-lt"/>
                <a:cs typeface="+mn-lt"/>
              </a:rPr>
              <a:t> </a:t>
            </a:r>
            <a:r>
              <a:rPr lang="pt-PT" sz="1000" err="1">
                <a:ea typeface="+mn-lt"/>
                <a:cs typeface="+mn-lt"/>
              </a:rPr>
              <a:t>of</a:t>
            </a:r>
            <a:r>
              <a:rPr lang="pt-PT" sz="1000" dirty="0">
                <a:ea typeface="+mn-lt"/>
                <a:cs typeface="+mn-lt"/>
              </a:rPr>
              <a:t> </a:t>
            </a:r>
            <a:r>
              <a:rPr lang="pt-PT" sz="1000" err="1">
                <a:ea typeface="+mn-lt"/>
                <a:cs typeface="+mn-lt"/>
              </a:rPr>
              <a:t>Science</a:t>
            </a:r>
            <a:r>
              <a:rPr lang="pt-PT" sz="1000">
                <a:ea typeface="+mn-lt"/>
                <a:cs typeface="+mn-lt"/>
              </a:rPr>
              <a:t> (</a:t>
            </a:r>
            <a:r>
              <a:rPr lang="pt-PT" sz="1000" err="1">
                <a:ea typeface="+mn-lt"/>
                <a:cs typeface="+mn-lt"/>
              </a:rPr>
              <a:t>PLoS</a:t>
            </a:r>
            <a:r>
              <a:rPr lang="pt-PT" sz="1000">
                <a:ea typeface="+mn-lt"/>
                <a:cs typeface="+mn-lt"/>
              </a:rPr>
              <a:t>). </a:t>
            </a:r>
            <a:r>
              <a:rPr lang="pt-PT" sz="1000" dirty="0">
                <a:ea typeface="+mn-lt"/>
                <a:cs typeface="+mn-lt"/>
                <a:hlinkClick r:id="rId4"/>
              </a:rPr>
              <a:t>https://doi.org/10.1371/journal.pcbi.1008228</a:t>
            </a:r>
            <a:endParaRPr lang="pt-PT" sz="1000">
              <a:ea typeface="+mn-lt"/>
              <a:cs typeface="+mn-lt"/>
            </a:endParaRP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0075584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Resources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52113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>
                <a:ea typeface="+mn-lt"/>
                <a:cs typeface="+mn-lt"/>
              </a:rPr>
              <a:t>Dimension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Reduction</a:t>
            </a:r>
            <a:r>
              <a:rPr lang="pt-PT" dirty="0">
                <a:ea typeface="+mn-lt"/>
                <a:cs typeface="+mn-lt"/>
              </a:rPr>
              <a:t>: A </a:t>
            </a:r>
            <a:r>
              <a:rPr lang="pt-PT" dirty="0" err="1">
                <a:ea typeface="+mn-lt"/>
                <a:cs typeface="+mn-lt"/>
              </a:rPr>
              <a:t>Guided</a:t>
            </a:r>
            <a:r>
              <a:rPr lang="pt-PT" dirty="0">
                <a:ea typeface="+mn-lt"/>
                <a:cs typeface="+mn-lt"/>
              </a:rPr>
              <a:t> Tour:</a:t>
            </a:r>
            <a:endParaRPr lang="pt-PT" dirty="0"/>
          </a:p>
          <a:p>
            <a:pPr marL="0" indent="0" algn="just">
              <a:buNone/>
            </a:pPr>
            <a:r>
              <a:rPr lang="pt-PT" dirty="0">
                <a:ea typeface="+mn-lt"/>
                <a:cs typeface="+mn-lt"/>
              </a:rPr>
              <a:t>(</a:t>
            </a:r>
            <a:r>
              <a:rPr lang="pt-PT" dirty="0">
                <a:ea typeface="+mn-lt"/>
                <a:cs typeface="+mn-lt"/>
                <a:hlinkClick r:id="rId2"/>
              </a:rPr>
              <a:t>https://www.microsoft.com/en-us/research/wp-content/uploads/2016/02/FnT_dimensionReduction.pdf</a:t>
            </a:r>
            <a:r>
              <a:rPr lang="pt-PT" dirty="0">
                <a:ea typeface="+mn-lt"/>
                <a:cs typeface="+mn-lt"/>
              </a:rPr>
              <a:t>)</a:t>
            </a:r>
            <a:endParaRPr lang="pt-PT"/>
          </a:p>
          <a:p>
            <a:pPr marL="0" indent="0" algn="just">
              <a:buNone/>
            </a:pPr>
            <a:endParaRPr lang="pt-PT" dirty="0"/>
          </a:p>
          <a:p>
            <a:pPr algn="just"/>
            <a:r>
              <a:rPr lang="pt-PT" dirty="0" err="1">
                <a:ea typeface="+mn-lt"/>
                <a:cs typeface="+mn-lt"/>
              </a:rPr>
              <a:t>Oskolkov</a:t>
            </a:r>
            <a:r>
              <a:rPr lang="pt-PT" dirty="0">
                <a:ea typeface="+mn-lt"/>
                <a:cs typeface="+mn-lt"/>
              </a:rPr>
              <a:t>, N. (2022). </a:t>
            </a:r>
            <a:r>
              <a:rPr lang="pt-PT" dirty="0" err="1">
                <a:ea typeface="+mn-lt"/>
                <a:cs typeface="+mn-lt"/>
              </a:rPr>
              <a:t>Dimensionality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Reduction</a:t>
            </a:r>
            <a:r>
              <a:rPr lang="pt-PT" dirty="0">
                <a:ea typeface="+mn-lt"/>
                <a:cs typeface="+mn-lt"/>
              </a:rPr>
              <a:t>. In </a:t>
            </a:r>
            <a:r>
              <a:rPr lang="pt-PT" dirty="0" err="1">
                <a:ea typeface="+mn-lt"/>
                <a:cs typeface="+mn-lt"/>
              </a:rPr>
              <a:t>Applied</a:t>
            </a:r>
            <a:r>
              <a:rPr lang="pt-PT" dirty="0">
                <a:ea typeface="+mn-lt"/>
                <a:cs typeface="+mn-lt"/>
              </a:rPr>
              <a:t> Data </a:t>
            </a:r>
            <a:r>
              <a:rPr lang="pt-PT" dirty="0" err="1">
                <a:ea typeface="+mn-lt"/>
                <a:cs typeface="+mn-lt"/>
              </a:rPr>
              <a:t>Science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Tourism</a:t>
            </a:r>
            <a:r>
              <a:rPr lang="pt-PT" dirty="0">
                <a:ea typeface="+mn-lt"/>
                <a:cs typeface="+mn-lt"/>
              </a:rPr>
              <a:t> (pp. 151–167). Springer </a:t>
            </a:r>
            <a:r>
              <a:rPr lang="pt-PT" dirty="0" err="1">
                <a:ea typeface="+mn-lt"/>
                <a:cs typeface="+mn-lt"/>
              </a:rPr>
              <a:t>International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Publishing</a:t>
            </a:r>
            <a:r>
              <a:rPr lang="pt-PT" dirty="0">
                <a:ea typeface="+mn-lt"/>
                <a:cs typeface="+mn-lt"/>
              </a:rPr>
              <a:t>. </a:t>
            </a:r>
            <a:r>
              <a:rPr lang="pt-PT" dirty="0">
                <a:ea typeface="+mn-lt"/>
                <a:cs typeface="+mn-lt"/>
                <a:hlinkClick r:id="rId3"/>
              </a:rPr>
              <a:t>https://doi.org/10.1007/978-3-030-88389-8_9</a:t>
            </a:r>
            <a:endParaRPr lang="pt-PT"/>
          </a:p>
          <a:p>
            <a:pPr marL="0" indent="0" algn="just">
              <a:buNone/>
            </a:pPr>
            <a:endParaRPr lang="pt-PT" dirty="0"/>
          </a:p>
          <a:p>
            <a:pPr algn="just"/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74168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Dimensionality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Reduction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/>
              <a:t>Now</a:t>
            </a:r>
            <a:r>
              <a:rPr lang="pt-PT" dirty="0"/>
              <a:t> </a:t>
            </a:r>
            <a:r>
              <a:rPr lang="pt-PT" dirty="0" err="1"/>
              <a:t>we</a:t>
            </a:r>
            <a:r>
              <a:rPr lang="pt-PT" dirty="0"/>
              <a:t> can </a:t>
            </a:r>
            <a:r>
              <a:rPr lang="pt-PT" dirty="0" err="1"/>
              <a:t>plot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data </a:t>
            </a:r>
            <a:r>
              <a:rPr lang="pt-PT" dirty="0" err="1"/>
              <a:t>on</a:t>
            </a:r>
            <a:r>
              <a:rPr lang="pt-PT" dirty="0"/>
              <a:t> a 3-Dimensional </a:t>
            </a:r>
            <a:r>
              <a:rPr lang="pt-PT" dirty="0" err="1"/>
              <a:t>graph</a:t>
            </a:r>
            <a:r>
              <a:rPr lang="pt-PT" dirty="0"/>
              <a:t>.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73629387-75D6-1141-7F88-CCC8E303C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536996"/>
              </p:ext>
            </p:extLst>
          </p:nvPr>
        </p:nvGraphicFramePr>
        <p:xfrm>
          <a:off x="672737" y="3117233"/>
          <a:ext cx="4865997" cy="259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405">
                  <a:extLst>
                    <a:ext uri="{9D8B030D-6E8A-4147-A177-3AD203B41FA5}">
                      <a16:colId xmlns:a16="http://schemas.microsoft.com/office/drawing/2014/main" val="2916295107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2498871462"/>
                    </a:ext>
                  </a:extLst>
                </a:gridCol>
                <a:gridCol w="1208314">
                  <a:extLst>
                    <a:ext uri="{9D8B030D-6E8A-4147-A177-3AD203B41FA5}">
                      <a16:colId xmlns:a16="http://schemas.microsoft.com/office/drawing/2014/main" val="3355439174"/>
                    </a:ext>
                  </a:extLst>
                </a:gridCol>
                <a:gridCol w="1157964">
                  <a:extLst>
                    <a:ext uri="{9D8B030D-6E8A-4147-A177-3AD203B41FA5}">
                      <a16:colId xmlns:a16="http://schemas.microsoft.com/office/drawing/2014/main" val="112486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1</a:t>
                      </a:r>
                    </a:p>
                  </a:txBody>
                  <a:tcPr>
                    <a:lnL w="0">
                      <a:noFill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 err="1"/>
                        <a:t>Feature</a:t>
                      </a:r>
                      <a:r>
                        <a:rPr lang="pt-PT" dirty="0"/>
                        <a:t> 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70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1</a:t>
                      </a:r>
                    </a:p>
                  </a:txBody>
                  <a:tcPr>
                    <a:lnT w="0">
                      <a:noFill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80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44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21307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24794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758388"/>
                  </a:ext>
                </a:extLst>
              </a:tr>
            </a:tbl>
          </a:graphicData>
        </a:graphic>
      </p:graphicFrame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0FE6F9E9-07DA-F622-089D-76892AE80E9A}"/>
              </a:ext>
            </a:extLst>
          </p:cNvPr>
          <p:cNvSpPr/>
          <p:nvPr/>
        </p:nvSpPr>
        <p:spPr>
          <a:xfrm>
            <a:off x="5714999" y="4256314"/>
            <a:ext cx="1034142" cy="3156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580FFC9-8A68-60B4-EEF0-6B27DBBA7E76}"/>
              </a:ext>
            </a:extLst>
          </p:cNvPr>
          <p:cNvSpPr txBox="1"/>
          <p:nvPr/>
        </p:nvSpPr>
        <p:spPr>
          <a:xfrm>
            <a:off x="5845629" y="2623456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2F7CFCC-0BC2-E687-6D6F-E5DF9C8EE337}"/>
              </a:ext>
            </a:extLst>
          </p:cNvPr>
          <p:cNvGrpSpPr/>
          <p:nvPr/>
        </p:nvGrpSpPr>
        <p:grpSpPr>
          <a:xfrm>
            <a:off x="7068911" y="2383971"/>
            <a:ext cx="4818289" cy="4044043"/>
            <a:chOff x="7068911" y="2383971"/>
            <a:chExt cx="4818289" cy="4044043"/>
          </a:xfrm>
        </p:grpSpPr>
        <p:pic>
          <p:nvPicPr>
            <p:cNvPr id="8" name="Imagem 7" descr="Uma imagem com texto, captura de ecrã, Tipo de letra, diagrama&#10;&#10;Descrição gerada automaticamente">
              <a:extLst>
                <a:ext uri="{FF2B5EF4-FFF2-40B4-BE49-F238E27FC236}">
                  <a16:creationId xmlns:a16="http://schemas.microsoft.com/office/drawing/2014/main" id="{DB8E9E23-2F34-2A94-6787-9BF76B2E1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68911" y="2389414"/>
              <a:ext cx="4781550" cy="4038600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A10E5F1-90CA-ECA7-D538-2E0A53DDA53E}"/>
                </a:ext>
              </a:extLst>
            </p:cNvPr>
            <p:cNvSpPr/>
            <p:nvPr/>
          </p:nvSpPr>
          <p:spPr>
            <a:xfrm>
              <a:off x="7467600" y="2383971"/>
              <a:ext cx="4419600" cy="95794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9D8C8263-2C7D-004B-857F-AEDF9893C35B}"/>
                </a:ext>
              </a:extLst>
            </p:cNvPr>
            <p:cNvSpPr/>
            <p:nvPr/>
          </p:nvSpPr>
          <p:spPr>
            <a:xfrm>
              <a:off x="10243457" y="5475513"/>
              <a:ext cx="979714" cy="304800"/>
            </a:xfrm>
            <a:prstGeom prst="rect">
              <a:avLst/>
            </a:prstGeom>
            <a:solidFill>
              <a:srgbClr val="F9F9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36ED044-5EC5-80E1-18A4-9CDE4E9A0E79}"/>
              </a:ext>
            </a:extLst>
          </p:cNvPr>
          <p:cNvSpPr txBox="1"/>
          <p:nvPr/>
        </p:nvSpPr>
        <p:spPr>
          <a:xfrm>
            <a:off x="10341429" y="6270170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err="1"/>
              <a:t>Feature</a:t>
            </a:r>
            <a:r>
              <a:rPr lang="pt-PT" sz="2000" b="1" dirty="0"/>
              <a:t> 1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4856810-7D32-6560-FF89-F933D243034C}"/>
              </a:ext>
            </a:extLst>
          </p:cNvPr>
          <p:cNvSpPr txBox="1"/>
          <p:nvPr/>
        </p:nvSpPr>
        <p:spPr>
          <a:xfrm>
            <a:off x="10722430" y="5301341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/>
              <a:t>Feature 3</a:t>
            </a:r>
            <a:endParaRPr lang="pt-PT" sz="2000" b="1" dirty="0"/>
          </a:p>
        </p:txBody>
      </p:sp>
    </p:spTree>
    <p:extLst>
      <p:ext uri="{BB962C8B-B14F-4D97-AF65-F5344CB8AC3E}">
        <p14:creationId xmlns:p14="http://schemas.microsoft.com/office/powerpoint/2010/main" val="3874024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Dimensionality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Reduction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/>
              <a:t>What</a:t>
            </a:r>
            <a:r>
              <a:rPr lang="pt-PT" dirty="0"/>
              <a:t> </a:t>
            </a:r>
            <a:r>
              <a:rPr lang="pt-PT" dirty="0" err="1"/>
              <a:t>about</a:t>
            </a:r>
            <a:r>
              <a:rPr lang="pt-PT" dirty="0"/>
              <a:t> 4 </a:t>
            </a:r>
            <a:r>
              <a:rPr lang="pt-PT" dirty="0" err="1"/>
              <a:t>or</a:t>
            </a:r>
            <a:r>
              <a:rPr lang="pt-PT" dirty="0"/>
              <a:t> more </a:t>
            </a:r>
            <a:r>
              <a:rPr lang="pt-PT" dirty="0" err="1"/>
              <a:t>dimensions</a:t>
            </a:r>
            <a:r>
              <a:rPr lang="pt-PT" dirty="0"/>
              <a:t>?</a:t>
            </a:r>
          </a:p>
          <a:p>
            <a:pPr marL="0" indent="0">
              <a:buNone/>
            </a:pPr>
            <a:endParaRPr lang="en-US">
              <a:ea typeface="+mn-lt"/>
              <a:cs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73629387-75D6-1141-7F88-CCC8E303C5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184342"/>
              </p:ext>
            </p:extLst>
          </p:nvPr>
        </p:nvGraphicFramePr>
        <p:xfrm>
          <a:off x="1012371" y="3276600"/>
          <a:ext cx="6694000" cy="259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1854">
                  <a:extLst>
                    <a:ext uri="{9D8B030D-6E8A-4147-A177-3AD203B41FA5}">
                      <a16:colId xmlns:a16="http://schemas.microsoft.com/office/drawing/2014/main" val="2916295107"/>
                    </a:ext>
                  </a:extLst>
                </a:gridCol>
                <a:gridCol w="1186542">
                  <a:extLst>
                    <a:ext uri="{9D8B030D-6E8A-4147-A177-3AD203B41FA5}">
                      <a16:colId xmlns:a16="http://schemas.microsoft.com/office/drawing/2014/main" val="2498871462"/>
                    </a:ext>
                  </a:extLst>
                </a:gridCol>
                <a:gridCol w="1227027">
                  <a:extLst>
                    <a:ext uri="{9D8B030D-6E8A-4147-A177-3AD203B41FA5}">
                      <a16:colId xmlns:a16="http://schemas.microsoft.com/office/drawing/2014/main" val="3355439174"/>
                    </a:ext>
                  </a:extLst>
                </a:gridCol>
                <a:gridCol w="1306106">
                  <a:extLst>
                    <a:ext uri="{9D8B030D-6E8A-4147-A177-3AD203B41FA5}">
                      <a16:colId xmlns:a16="http://schemas.microsoft.com/office/drawing/2014/main" val="112486564"/>
                    </a:ext>
                  </a:extLst>
                </a:gridCol>
                <a:gridCol w="1153885">
                  <a:extLst>
                    <a:ext uri="{9D8B030D-6E8A-4147-A177-3AD203B41FA5}">
                      <a16:colId xmlns:a16="http://schemas.microsoft.com/office/drawing/2014/main" val="266971508"/>
                    </a:ext>
                  </a:extLst>
                </a:gridCol>
                <a:gridCol w="568586">
                  <a:extLst>
                    <a:ext uri="{9D8B030D-6E8A-4147-A177-3AD203B41FA5}">
                      <a16:colId xmlns:a16="http://schemas.microsoft.com/office/drawing/2014/main" val="10988105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1</a:t>
                      </a:r>
                    </a:p>
                  </a:txBody>
                  <a:tcPr>
                    <a:lnL w="0">
                      <a:noFill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err="1"/>
                        <a:t>Feature</a:t>
                      </a:r>
                      <a:r>
                        <a:rPr lang="pt-PT" dirty="0"/>
                        <a:t> 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 err="1"/>
                        <a:t>Feature</a:t>
                      </a:r>
                      <a:r>
                        <a:rPr lang="pt-PT" dirty="0"/>
                        <a:t> 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...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70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1</a:t>
                      </a:r>
                    </a:p>
                  </a:txBody>
                  <a:tcPr>
                    <a:lnT w="0">
                      <a:noFill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80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44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21307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24794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758388"/>
                  </a:ext>
                </a:extLst>
              </a:tr>
            </a:tbl>
          </a:graphicData>
        </a:graphic>
      </p:graphicFrame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0FE6F9E9-07DA-F622-089D-76892AE80E9A}"/>
              </a:ext>
            </a:extLst>
          </p:cNvPr>
          <p:cNvSpPr/>
          <p:nvPr/>
        </p:nvSpPr>
        <p:spPr>
          <a:xfrm>
            <a:off x="8218713" y="4343400"/>
            <a:ext cx="1034142" cy="3156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4856810-7D32-6560-FF89-F933D243034C}"/>
              </a:ext>
            </a:extLst>
          </p:cNvPr>
          <p:cNvSpPr txBox="1"/>
          <p:nvPr/>
        </p:nvSpPr>
        <p:spPr>
          <a:xfrm>
            <a:off x="9644745" y="3722913"/>
            <a:ext cx="141514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600" b="1" dirty="0">
                <a:solidFill>
                  <a:schemeClr val="tx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52351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Principal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Component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Cambria"/>
              </a:rPr>
              <a:t>Analysis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Cambria"/>
              </a:rPr>
              <a:t> (PCA)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err="1">
                <a:ea typeface="+mn-lt"/>
                <a:cs typeface="+mn-lt"/>
              </a:rPr>
              <a:t>It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identifies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principal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components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err="1">
                <a:ea typeface="+mn-lt"/>
                <a:cs typeface="+mn-lt"/>
              </a:rPr>
              <a:t>which</a:t>
            </a:r>
            <a:r>
              <a:rPr lang="pt-PT" dirty="0">
                <a:ea typeface="+mn-lt"/>
                <a:cs typeface="+mn-lt"/>
              </a:rPr>
              <a:t> are </a:t>
            </a:r>
            <a:r>
              <a:rPr lang="pt-PT" err="1">
                <a:ea typeface="+mn-lt"/>
                <a:cs typeface="+mn-lt"/>
              </a:rPr>
              <a:t>new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variables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err="1">
                <a:ea typeface="+mn-lt"/>
                <a:cs typeface="+mn-lt"/>
              </a:rPr>
              <a:t>that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capture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the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most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variance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in </a:t>
            </a:r>
            <a:r>
              <a:rPr lang="pt-PT" b="1" err="1">
                <a:solidFill>
                  <a:schemeClr val="tx2"/>
                </a:solidFill>
                <a:ea typeface="+mn-lt"/>
                <a:cs typeface="+mn-lt"/>
              </a:rPr>
              <a:t>the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data</a:t>
            </a:r>
            <a:r>
              <a:rPr lang="pt-PT" dirty="0">
                <a:ea typeface="+mn-lt"/>
                <a:cs typeface="+mn-lt"/>
              </a:rPr>
              <a:t>;</a:t>
            </a:r>
            <a:endParaRPr lang="pt-PT" dirty="0"/>
          </a:p>
          <a:p>
            <a:pPr algn="just"/>
            <a:endParaRPr lang="pt-PT" dirty="0">
              <a:ea typeface="+mn-lt"/>
              <a:cs typeface="+mn-lt"/>
            </a:endParaRPr>
          </a:p>
          <a:p>
            <a:pPr algn="just"/>
            <a:r>
              <a:rPr lang="pt-PT" dirty="0" err="1">
                <a:ea typeface="+mn-lt"/>
                <a:cs typeface="+mn-lt"/>
              </a:rPr>
              <a:t>These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components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are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orthogonal</a:t>
            </a:r>
            <a:r>
              <a:rPr lang="pt-PT" dirty="0">
                <a:ea typeface="+mn-lt"/>
                <a:cs typeface="+mn-lt"/>
              </a:rPr>
              <a:t> (</a:t>
            </a:r>
            <a:r>
              <a:rPr lang="pt-PT" dirty="0" err="1">
                <a:ea typeface="+mn-lt"/>
                <a:cs typeface="+mn-lt"/>
              </a:rPr>
              <a:t>uncorrelated</a:t>
            </a:r>
            <a:r>
              <a:rPr lang="pt-PT" dirty="0">
                <a:ea typeface="+mn-lt"/>
                <a:cs typeface="+mn-lt"/>
              </a:rPr>
              <a:t>) to </a:t>
            </a:r>
            <a:r>
              <a:rPr lang="pt-PT" dirty="0" err="1">
                <a:ea typeface="+mn-lt"/>
                <a:cs typeface="+mn-lt"/>
              </a:rPr>
              <a:t>each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other</a:t>
            </a:r>
            <a:r>
              <a:rPr lang="pt-PT" dirty="0">
                <a:ea typeface="+mn-lt"/>
                <a:cs typeface="+mn-lt"/>
              </a:rPr>
              <a:t>, </a:t>
            </a:r>
            <a:r>
              <a:rPr lang="pt-PT" dirty="0" err="1">
                <a:ea typeface="+mn-lt"/>
                <a:cs typeface="+mn-lt"/>
              </a:rPr>
              <a:t>allowing</a:t>
            </a:r>
            <a:r>
              <a:rPr lang="pt-PT" dirty="0">
                <a:ea typeface="+mn-lt"/>
                <a:cs typeface="+mn-lt"/>
              </a:rPr>
              <a:t> for </a:t>
            </a:r>
            <a:r>
              <a:rPr lang="pt-PT" dirty="0" err="1">
                <a:ea typeface="+mn-lt"/>
                <a:cs typeface="+mn-lt"/>
              </a:rPr>
              <a:t>efficient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reduction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dimensions</a:t>
            </a:r>
            <a:r>
              <a:rPr lang="pt-PT" dirty="0">
                <a:ea typeface="+mn-lt"/>
                <a:cs typeface="+mn-lt"/>
              </a:rPr>
              <a:t>;</a:t>
            </a:r>
          </a:p>
          <a:p>
            <a:pPr marL="0" indent="0" algn="just">
              <a:buNone/>
            </a:pPr>
            <a:endParaRPr lang="pt-PT" dirty="0"/>
          </a:p>
          <a:p>
            <a:pPr algn="just"/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first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principal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component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explains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the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maximum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amount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of</a:t>
            </a:r>
            <a:r>
              <a:rPr lang="pt-PT" b="1" dirty="0">
                <a:solidFill>
                  <a:schemeClr val="tx2"/>
                </a:solidFill>
                <a:ea typeface="+mn-lt"/>
                <a:cs typeface="+mn-lt"/>
              </a:rPr>
              <a:t> </a:t>
            </a:r>
            <a:r>
              <a:rPr lang="pt-PT" b="1" dirty="0" err="1">
                <a:solidFill>
                  <a:schemeClr val="tx2"/>
                </a:solidFill>
                <a:ea typeface="+mn-lt"/>
                <a:cs typeface="+mn-lt"/>
              </a:rPr>
              <a:t>variance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the</a:t>
            </a:r>
            <a:r>
              <a:rPr lang="pt-PT" dirty="0">
                <a:ea typeface="+mn-lt"/>
                <a:cs typeface="+mn-lt"/>
              </a:rPr>
              <a:t> data, </a:t>
            </a:r>
            <a:r>
              <a:rPr lang="pt-PT" dirty="0" err="1">
                <a:ea typeface="+mn-lt"/>
                <a:cs typeface="+mn-lt"/>
              </a:rPr>
              <a:t>followed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by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subsequent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components</a:t>
            </a:r>
            <a:r>
              <a:rPr lang="pt-PT" dirty="0">
                <a:ea typeface="+mn-lt"/>
                <a:cs typeface="+mn-lt"/>
              </a:rPr>
              <a:t> in </a:t>
            </a:r>
            <a:r>
              <a:rPr lang="pt-PT" dirty="0" err="1">
                <a:ea typeface="+mn-lt"/>
                <a:cs typeface="+mn-lt"/>
              </a:rPr>
              <a:t>descending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order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of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variance</a:t>
            </a:r>
            <a:r>
              <a:rPr lang="pt-PT" dirty="0">
                <a:ea typeface="+mn-lt"/>
                <a:cs typeface="+mn-lt"/>
              </a:rPr>
              <a:t> </a:t>
            </a:r>
            <a:r>
              <a:rPr lang="pt-PT" dirty="0" err="1">
                <a:ea typeface="+mn-lt"/>
                <a:cs typeface="+mn-lt"/>
              </a:rPr>
              <a:t>explained</a:t>
            </a:r>
            <a:r>
              <a:rPr lang="pt-PT" dirty="0">
                <a:ea typeface="+mn-lt"/>
                <a:cs typeface="+mn-lt"/>
              </a:rPr>
              <a:t>.</a:t>
            </a:r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83693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 Step</a:t>
            </a:r>
            <a:endParaRPr lang="pt-PT" b="1" dirty="0">
              <a:latin typeface="Cambria"/>
              <a:ea typeface="+mj-lt"/>
              <a:cs typeface="+mj-lt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pt-PT" dirty="0" err="1"/>
              <a:t>Let's</a:t>
            </a:r>
            <a:r>
              <a:rPr lang="pt-PT" dirty="0"/>
              <a:t> </a:t>
            </a:r>
            <a:r>
              <a:rPr lang="pt-PT" dirty="0" err="1"/>
              <a:t>start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a </a:t>
            </a:r>
            <a:r>
              <a:rPr lang="pt-PT" dirty="0" err="1"/>
              <a:t>simple</a:t>
            </a:r>
            <a:r>
              <a:rPr lang="pt-PT" dirty="0"/>
              <a:t> </a:t>
            </a:r>
            <a:r>
              <a:rPr lang="pt-PT" dirty="0" err="1"/>
              <a:t>example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2 </a:t>
            </a:r>
            <a:r>
              <a:rPr lang="pt-PT" dirty="0" err="1"/>
              <a:t>features</a:t>
            </a:r>
            <a:r>
              <a:rPr lang="pt-PT" dirty="0"/>
              <a:t>.</a:t>
            </a:r>
          </a:p>
          <a:p>
            <a:pPr algn="just"/>
            <a:endParaRPr lang="pt-PT" dirty="0"/>
          </a:p>
          <a:p>
            <a:pPr marL="0" indent="0" algn="just">
              <a:buNone/>
            </a:pPr>
            <a:r>
              <a:rPr lang="pt-PT" dirty="0"/>
              <a:t>1.) </a:t>
            </a:r>
            <a:r>
              <a:rPr lang="pt-PT" dirty="0" err="1"/>
              <a:t>Mean</a:t>
            </a:r>
            <a:r>
              <a:rPr lang="pt-PT" dirty="0"/>
              <a:t> </a:t>
            </a:r>
            <a:r>
              <a:rPr lang="pt-PT" dirty="0" err="1"/>
              <a:t>center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data; 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5D933CCB-B0C1-23EC-5EEF-2C443E5A4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956736"/>
              </p:ext>
            </p:extLst>
          </p:nvPr>
        </p:nvGraphicFramePr>
        <p:xfrm>
          <a:off x="672737" y="3583958"/>
          <a:ext cx="3842656" cy="259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714">
                  <a:extLst>
                    <a:ext uri="{9D8B030D-6E8A-4147-A177-3AD203B41FA5}">
                      <a16:colId xmlns:a16="http://schemas.microsoft.com/office/drawing/2014/main" val="2916295107"/>
                    </a:ext>
                  </a:extLst>
                </a:gridCol>
                <a:gridCol w="1197428">
                  <a:extLst>
                    <a:ext uri="{9D8B030D-6E8A-4147-A177-3AD203B41FA5}">
                      <a16:colId xmlns:a16="http://schemas.microsoft.com/office/drawing/2014/main" val="2498871462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3355439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1</a:t>
                      </a:r>
                    </a:p>
                  </a:txBody>
                  <a:tcPr>
                    <a:lnL w="0">
                      <a:noFill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70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1</a:t>
                      </a:r>
                    </a:p>
                  </a:txBody>
                  <a:tcPr>
                    <a:lnT w="0">
                      <a:noFill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80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44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21307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24794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758388"/>
                  </a:ext>
                </a:extLst>
              </a:tr>
            </a:tbl>
          </a:graphicData>
        </a:graphic>
      </p:graphicFrame>
      <p:pic>
        <p:nvPicPr>
          <p:cNvPr id="10" name="Imagem 9" descr="Uma imagem com captura de ecrã, file, Saturação de cores, diagrama&#10;&#10;Descrição gerada automaticamente">
            <a:extLst>
              <a:ext uri="{FF2B5EF4-FFF2-40B4-BE49-F238E27FC236}">
                <a16:creationId xmlns:a16="http://schemas.microsoft.com/office/drawing/2014/main" id="{6FF7EFC8-1FAD-586D-AA8F-90E41DB2F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5" y="2028825"/>
            <a:ext cx="4781550" cy="41529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31BE145-1D12-021E-87AD-A659FCEC21CC}"/>
              </a:ext>
            </a:extLst>
          </p:cNvPr>
          <p:cNvSpPr txBox="1"/>
          <p:nvPr/>
        </p:nvSpPr>
        <p:spPr>
          <a:xfrm>
            <a:off x="5021036" y="2096859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B5DC40-8B9E-8C84-8EC1-E27B0ECF624B}"/>
              </a:ext>
            </a:extLst>
          </p:cNvPr>
          <p:cNvSpPr txBox="1"/>
          <p:nvPr/>
        </p:nvSpPr>
        <p:spPr>
          <a:xfrm>
            <a:off x="10269311" y="6059259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</p:spTree>
    <p:extLst>
      <p:ext uri="{BB962C8B-B14F-4D97-AF65-F5344CB8AC3E}">
        <p14:creationId xmlns:p14="http://schemas.microsoft.com/office/powerpoint/2010/main" val="2518058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56E20A-6DB5-4A6B-9EEB-FA9732C72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048" y="-177"/>
            <a:ext cx="10515600" cy="1325563"/>
          </a:xfrm>
        </p:spPr>
        <p:txBody>
          <a:bodyPr>
            <a:normAutofit/>
          </a:bodyPr>
          <a:lstStyle/>
          <a:p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PCA Step </a:t>
            </a:r>
            <a:r>
              <a:rPr lang="pt-PT" sz="3600" b="1" dirty="0" err="1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by</a:t>
            </a:r>
            <a:r>
              <a:rPr lang="pt-PT" sz="3600" b="1" dirty="0">
                <a:solidFill>
                  <a:srgbClr val="092953"/>
                </a:solidFill>
                <a:latin typeface="Cambria"/>
                <a:ea typeface="+mj-lt"/>
                <a:cs typeface="+mj-lt"/>
              </a:rPr>
              <a:t> Step</a:t>
            </a:r>
            <a:endParaRPr lang="pt-PT" b="1" dirty="0">
              <a:latin typeface="Cambria"/>
              <a:ea typeface="+mj-lt"/>
              <a:cs typeface="+mj-lt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B32614E-E287-1059-727D-571681FEA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171" y="1324883"/>
            <a:ext cx="11201400" cy="4982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PT" dirty="0"/>
              <a:t>1.) </a:t>
            </a:r>
            <a:r>
              <a:rPr lang="pt-PT" err="1"/>
              <a:t>Mean</a:t>
            </a:r>
            <a:r>
              <a:rPr lang="pt-PT" dirty="0"/>
              <a:t> </a:t>
            </a:r>
            <a:r>
              <a:rPr lang="pt-PT" err="1"/>
              <a:t>center</a:t>
            </a:r>
            <a:r>
              <a:rPr lang="pt-PT" dirty="0"/>
              <a:t> </a:t>
            </a:r>
            <a:r>
              <a:rPr lang="pt-PT" err="1"/>
              <a:t>the</a:t>
            </a:r>
            <a:r>
              <a:rPr lang="pt-PT" dirty="0"/>
              <a:t> data; </a:t>
            </a:r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49AACF5-CCF4-E6B6-98B5-BF66BBB3419C}"/>
              </a:ext>
            </a:extLst>
          </p:cNvPr>
          <p:cNvSpPr/>
          <p:nvPr/>
        </p:nvSpPr>
        <p:spPr>
          <a:xfrm>
            <a:off x="0" y="6626645"/>
            <a:ext cx="12192000" cy="231355"/>
          </a:xfrm>
          <a:prstGeom prst="rect">
            <a:avLst/>
          </a:prstGeom>
          <a:solidFill>
            <a:srgbClr val="092953"/>
          </a:solidFill>
          <a:ln>
            <a:solidFill>
              <a:srgbClr val="0929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t-P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PT"/>
          </a:p>
        </p:txBody>
      </p:sp>
      <p:pic>
        <p:nvPicPr>
          <p:cNvPr id="7" name="Imagem 6" descr="Portal do Colaborador">
            <a:extLst>
              <a:ext uri="{FF2B5EF4-FFF2-40B4-BE49-F238E27FC236}">
                <a16:creationId xmlns:a16="http://schemas.microsoft.com/office/drawing/2014/main" id="{A59B6DA3-4BA1-94F4-4AA2-59A626130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9775" y="117119"/>
            <a:ext cx="1877314" cy="86924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F2B5C7-69A2-D265-A0CC-A46D2F230199}"/>
              </a:ext>
            </a:extLst>
          </p:cNvPr>
          <p:cNvSpPr txBox="1"/>
          <p:nvPr/>
        </p:nvSpPr>
        <p:spPr>
          <a:xfrm>
            <a:off x="60594" y="6624809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Unsupervised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Learning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–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Dimensionality</a:t>
            </a:r>
            <a:r>
              <a:rPr lang="pt-PT" sz="900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pt-PT" sz="900" dirty="0" err="1">
                <a:solidFill>
                  <a:srgbClr val="FFFFFF"/>
                </a:solidFill>
                <a:ea typeface="+mn-lt"/>
                <a:cs typeface="+mn-lt"/>
              </a:rPr>
              <a:t>Reduction</a:t>
            </a:r>
            <a:endParaRPr lang="pt-PT" dirty="0" err="1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4BAC88-6A2B-E578-4ABE-EF35CB42086C}"/>
              </a:ext>
            </a:extLst>
          </p:cNvPr>
          <p:cNvSpPr txBox="1"/>
          <p:nvPr/>
        </p:nvSpPr>
        <p:spPr>
          <a:xfrm>
            <a:off x="5275244" y="6624808"/>
            <a:ext cx="680107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PT" sz="900" dirty="0" err="1">
                <a:solidFill>
                  <a:srgbClr val="FFFFFF"/>
                </a:solidFill>
                <a:latin typeface="Times New Roman"/>
                <a:cs typeface="Times New Roman"/>
              </a:rPr>
              <a:t>Session</a:t>
            </a:r>
            <a:r>
              <a:rPr lang="pt-PT" sz="900" dirty="0">
                <a:solidFill>
                  <a:srgbClr val="FFFFFF"/>
                </a:solidFill>
                <a:latin typeface="Times New Roman"/>
                <a:cs typeface="Times New Roman"/>
              </a:rPr>
              <a:t> 6</a:t>
            </a:r>
            <a:endParaRPr lang="pt-PT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5D933CCB-B0C1-23EC-5EEF-2C443E5A42F9}"/>
              </a:ext>
            </a:extLst>
          </p:cNvPr>
          <p:cNvGraphicFramePr>
            <a:graphicFrameLocks noGrp="1"/>
          </p:cNvGraphicFramePr>
          <p:nvPr/>
        </p:nvGraphicFramePr>
        <p:xfrm>
          <a:off x="672737" y="3583958"/>
          <a:ext cx="3842656" cy="2595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0714">
                  <a:extLst>
                    <a:ext uri="{9D8B030D-6E8A-4147-A177-3AD203B41FA5}">
                      <a16:colId xmlns:a16="http://schemas.microsoft.com/office/drawing/2014/main" val="2916295107"/>
                    </a:ext>
                  </a:extLst>
                </a:gridCol>
                <a:gridCol w="1197428">
                  <a:extLst>
                    <a:ext uri="{9D8B030D-6E8A-4147-A177-3AD203B41FA5}">
                      <a16:colId xmlns:a16="http://schemas.microsoft.com/office/drawing/2014/main" val="2498871462"/>
                    </a:ext>
                  </a:extLst>
                </a:gridCol>
                <a:gridCol w="1284514">
                  <a:extLst>
                    <a:ext uri="{9D8B030D-6E8A-4147-A177-3AD203B41FA5}">
                      <a16:colId xmlns:a16="http://schemas.microsoft.com/office/drawing/2014/main" val="3355439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t-PT"/>
                    </a:p>
                  </a:txBody>
                  <a:tcPr>
                    <a:lnL w="0">
                      <a:noFill/>
                    </a:lnL>
                    <a:lnR w="0">
                      <a:noFill/>
                    </a:lnR>
                    <a:lnT w="0">
                      <a:noFill/>
                    </a:lnT>
                    <a:lnB w="0"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1</a:t>
                      </a:r>
                    </a:p>
                  </a:txBody>
                  <a:tcPr>
                    <a:lnL w="0">
                      <a:noFill/>
                    </a:lnL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err="1"/>
                        <a:t>Feature</a:t>
                      </a:r>
                      <a:r>
                        <a:rPr lang="pt-PT" dirty="0"/>
                        <a:t>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1709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1</a:t>
                      </a:r>
                    </a:p>
                  </a:txBody>
                  <a:tcPr>
                    <a:lnT w="0">
                      <a:noFill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807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445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31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sz="1800" b="1" i="0" u="none" strike="noStrike" noProof="0" dirty="0">
                          <a:solidFill>
                            <a:schemeClr val="bg1"/>
                          </a:solidFill>
                          <a:latin typeface="Aptos"/>
                        </a:rPr>
                        <a:t>Sam</a:t>
                      </a: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ple 4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21307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5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5247946"/>
                  </a:ext>
                </a:extLst>
              </a:tr>
              <a:tr h="37083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b="1" dirty="0">
                          <a:solidFill>
                            <a:schemeClr val="bg1"/>
                          </a:solidFill>
                        </a:rPr>
                        <a:t>Sample 6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pt-P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758388"/>
                  </a:ext>
                </a:extLst>
              </a:tr>
            </a:tbl>
          </a:graphicData>
        </a:graphic>
      </p:graphicFrame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B5DC40-8B9E-8C84-8EC1-E27B0ECF624B}"/>
              </a:ext>
            </a:extLst>
          </p:cNvPr>
          <p:cNvSpPr txBox="1"/>
          <p:nvPr/>
        </p:nvSpPr>
        <p:spPr>
          <a:xfrm>
            <a:off x="10269311" y="6059259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1</a:t>
            </a:r>
          </a:p>
        </p:txBody>
      </p:sp>
      <p:pic>
        <p:nvPicPr>
          <p:cNvPr id="8" name="Imagem 7" descr="Uma imagem com captura de ecrã, file, diagrama, Tipo de letra&#10;&#10;Descrição gerada automaticamente">
            <a:extLst>
              <a:ext uri="{FF2B5EF4-FFF2-40B4-BE49-F238E27FC236}">
                <a16:creationId xmlns:a16="http://schemas.microsoft.com/office/drawing/2014/main" id="{601D04FA-5E48-6F5D-D820-2F15573C7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120" y="2027465"/>
            <a:ext cx="4819650" cy="41529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31BE145-1D12-021E-87AD-A659FCEC21CC}"/>
              </a:ext>
            </a:extLst>
          </p:cNvPr>
          <p:cNvSpPr txBox="1"/>
          <p:nvPr/>
        </p:nvSpPr>
        <p:spPr>
          <a:xfrm>
            <a:off x="5021036" y="2096859"/>
            <a:ext cx="141514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 err="1"/>
              <a:t>Feature</a:t>
            </a:r>
            <a:r>
              <a:rPr lang="pt-PT" sz="2000" b="1" dirty="0"/>
              <a:t> 2</a:t>
            </a:r>
          </a:p>
        </p:txBody>
      </p:sp>
    </p:spTree>
    <p:extLst>
      <p:ext uri="{BB962C8B-B14F-4D97-AF65-F5344CB8AC3E}">
        <p14:creationId xmlns:p14="http://schemas.microsoft.com/office/powerpoint/2010/main" val="1132503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Ecrã Panorâmico</PresentationFormat>
  <Paragraphs>0</Paragraphs>
  <Slides>43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43</vt:i4>
      </vt:variant>
    </vt:vector>
  </HeadingPairs>
  <TitlesOfParts>
    <vt:vector size="44" baseType="lpstr">
      <vt:lpstr>Tema do Office</vt:lpstr>
      <vt:lpstr>Apresentação do PowerPoint</vt:lpstr>
      <vt:lpstr>Dimensionality Reduction</vt:lpstr>
      <vt:lpstr>Dimensionality Reduction</vt:lpstr>
      <vt:lpstr>Dimensionality Reduction</vt:lpstr>
      <vt:lpstr>Dimensionality Reduction</vt:lpstr>
      <vt:lpstr>Dimensionality Reduction</vt:lpstr>
      <vt:lpstr>Principal Component Analysis (PCA)</vt:lpstr>
      <vt:lpstr>PCA Step by Step</vt:lpstr>
      <vt:lpstr>PCA Step by Step</vt:lpstr>
      <vt:lpstr>PCA Step by Step</vt:lpstr>
      <vt:lpstr>PCA Step by Step</vt:lpstr>
      <vt:lpstr>PCA Step by Step</vt:lpstr>
      <vt:lpstr>PCA Step by Step</vt:lpstr>
      <vt:lpstr>PCA Step by Step</vt:lpstr>
      <vt:lpstr>PCA Step by Step</vt:lpstr>
      <vt:lpstr>PCA Step by Step</vt:lpstr>
      <vt:lpstr>PCA Step by Step</vt:lpstr>
      <vt:lpstr>PCA Step by Step</vt:lpstr>
      <vt:lpstr>PCA Step by Step</vt:lpstr>
      <vt:lpstr>PCA Step by Step</vt:lpstr>
      <vt:lpstr>PCA Step by Step</vt:lpstr>
      <vt:lpstr>PCA Step by Step</vt:lpstr>
      <vt:lpstr>PCA Step by Step</vt:lpstr>
      <vt:lpstr>PCA Step by Step</vt:lpstr>
      <vt:lpstr>PCA Step by Step</vt:lpstr>
      <vt:lpstr>PCA – Explained Variance</vt:lpstr>
      <vt:lpstr>PCA – Explained Variance – Scree Plot</vt:lpstr>
      <vt:lpstr>PCA with more Features</vt:lpstr>
      <vt:lpstr>PCA with more Features</vt:lpstr>
      <vt:lpstr>PCA with more Features</vt:lpstr>
      <vt:lpstr>PCA with more Features</vt:lpstr>
      <vt:lpstr>PCA with more Features</vt:lpstr>
      <vt:lpstr>PCA with more Features</vt:lpstr>
      <vt:lpstr>PCA with more Features</vt:lpstr>
      <vt:lpstr>PCA with more Features</vt:lpstr>
      <vt:lpstr>PCA example with the iris dataset</vt:lpstr>
      <vt:lpstr>PCA Terminology</vt:lpstr>
      <vt:lpstr>PCA Final Considerations</vt:lpstr>
      <vt:lpstr>Other Dimesionality Reduction Techniques</vt:lpstr>
      <vt:lpstr>Other Dimesionality Reduction Techniques</vt:lpstr>
      <vt:lpstr>Other Dimesionality Reduction Techniques</vt:lpstr>
      <vt:lpstr>PCA vs MDS vs tSNE vs UMAP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1076</cp:revision>
  <dcterms:created xsi:type="dcterms:W3CDTF">2024-02-24T10:22:22Z</dcterms:created>
  <dcterms:modified xsi:type="dcterms:W3CDTF">2024-02-27T08:52:12Z</dcterms:modified>
</cp:coreProperties>
</file>